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493" r:id="rId1"/>
    <p:sldMasterId id="2147484504" r:id="rId2"/>
  </p:sldMasterIdLst>
  <p:notesMasterIdLst>
    <p:notesMasterId r:id="rId57"/>
  </p:notesMasterIdLst>
  <p:handoutMasterIdLst>
    <p:handoutMasterId r:id="rId58"/>
  </p:handoutMasterIdLst>
  <p:sldIdLst>
    <p:sldId id="333" r:id="rId3"/>
    <p:sldId id="334" r:id="rId4"/>
    <p:sldId id="460" r:id="rId5"/>
    <p:sldId id="396" r:id="rId6"/>
    <p:sldId id="397" r:id="rId7"/>
    <p:sldId id="399" r:id="rId8"/>
    <p:sldId id="400" r:id="rId9"/>
    <p:sldId id="401" r:id="rId10"/>
    <p:sldId id="443" r:id="rId11"/>
    <p:sldId id="461" r:id="rId12"/>
    <p:sldId id="462" r:id="rId13"/>
    <p:sldId id="418" r:id="rId14"/>
    <p:sldId id="412" r:id="rId15"/>
    <p:sldId id="463" r:id="rId16"/>
    <p:sldId id="414" r:id="rId17"/>
    <p:sldId id="416" r:id="rId18"/>
    <p:sldId id="444" r:id="rId19"/>
    <p:sldId id="477" r:id="rId20"/>
    <p:sldId id="478" r:id="rId21"/>
    <p:sldId id="476" r:id="rId22"/>
    <p:sldId id="464" r:id="rId23"/>
    <p:sldId id="405" r:id="rId24"/>
    <p:sldId id="465" r:id="rId25"/>
    <p:sldId id="466" r:id="rId26"/>
    <p:sldId id="419" r:id="rId27"/>
    <p:sldId id="467" r:id="rId28"/>
    <p:sldId id="421" r:id="rId29"/>
    <p:sldId id="442" r:id="rId30"/>
    <p:sldId id="468" r:id="rId31"/>
    <p:sldId id="445" r:id="rId32"/>
    <p:sldId id="469" r:id="rId33"/>
    <p:sldId id="428" r:id="rId34"/>
    <p:sldId id="424" r:id="rId35"/>
    <p:sldId id="429" r:id="rId36"/>
    <p:sldId id="430" r:id="rId37"/>
    <p:sldId id="470" r:id="rId38"/>
    <p:sldId id="432" r:id="rId39"/>
    <p:sldId id="434" r:id="rId40"/>
    <p:sldId id="437" r:id="rId41"/>
    <p:sldId id="471" r:id="rId42"/>
    <p:sldId id="446" r:id="rId43"/>
    <p:sldId id="449" r:id="rId44"/>
    <p:sldId id="450" r:id="rId45"/>
    <p:sldId id="473" r:id="rId46"/>
    <p:sldId id="451" r:id="rId47"/>
    <p:sldId id="454" r:id="rId48"/>
    <p:sldId id="474" r:id="rId49"/>
    <p:sldId id="455" r:id="rId50"/>
    <p:sldId id="456" r:id="rId51"/>
    <p:sldId id="457" r:id="rId52"/>
    <p:sldId id="458" r:id="rId53"/>
    <p:sldId id="459" r:id="rId54"/>
    <p:sldId id="475" r:id="rId55"/>
    <p:sldId id="447" r:id="rId5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202F"/>
    <a:srgbClr val="0000FF"/>
    <a:srgbClr val="2DA2BF"/>
    <a:srgbClr val="F9D1D3"/>
    <a:srgbClr val="FFDE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1E97A-D4E6-47E2-B9CA-798226079AC5}" v="1" dt="2018-10-15T19:10:08.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2701" autoAdjust="0"/>
  </p:normalViewPr>
  <p:slideViewPr>
    <p:cSldViewPr>
      <p:cViewPr varScale="1">
        <p:scale>
          <a:sx n="73" d="100"/>
          <a:sy n="73" d="100"/>
        </p:scale>
        <p:origin x="462" y="60"/>
      </p:cViewPr>
      <p:guideLst>
        <p:guide orient="horz" pos="1296"/>
        <p:guide pos="3840"/>
      </p:guideLst>
    </p:cSldViewPr>
  </p:slideViewPr>
  <p:notesTextViewPr>
    <p:cViewPr>
      <p:scale>
        <a:sx n="3" d="2"/>
        <a:sy n="3" d="2"/>
      </p:scale>
      <p:origin x="0" y="0"/>
    </p:cViewPr>
  </p:notesTextViewPr>
  <p:sorterViewPr>
    <p:cViewPr>
      <p:scale>
        <a:sx n="126" d="100"/>
        <a:sy n="126" d="100"/>
      </p:scale>
      <p:origin x="0" y="0"/>
    </p:cViewPr>
  </p:sorterViewPr>
  <p:notesViewPr>
    <p:cSldViewPr>
      <p:cViewPr varScale="1">
        <p:scale>
          <a:sx n="94" d="100"/>
          <a:sy n="94" d="100"/>
        </p:scale>
        <p:origin x="-726" y="-102"/>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cs typeface="Calibri" panose="020F0502020204030204" pitchFamily="34" charset="0"/>
            </a:endParaRP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dirty="0">
              <a:cs typeface="Calibri" panose="020F0502020204030204" pitchFamily="34" charset="0"/>
            </a:endParaRPr>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cs typeface="Calibri" panose="020F0502020204030204" pitchFamily="34" charset="0"/>
            </a:endParaRP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EFC9FE0-5D06-4E5C-99F1-EB03F9C5E7AD}" type="slidenum">
              <a:rPr lang="en-US" smtClean="0">
                <a:cs typeface="Calibri" panose="020F0502020204030204" pitchFamily="34" charset="0"/>
              </a:rPr>
              <a:t>‹#›</a:t>
            </a:fld>
            <a:endParaRPr lang="en-US" dirty="0">
              <a:cs typeface="Calibri" panose="020F0502020204030204" pitchFamily="34" charset="0"/>
            </a:endParaRPr>
          </a:p>
        </p:txBody>
      </p:sp>
    </p:spTree>
    <p:extLst>
      <p:ext uri="{BB962C8B-B14F-4D97-AF65-F5344CB8AC3E}">
        <p14:creationId xmlns:p14="http://schemas.microsoft.com/office/powerpoint/2010/main" val="36511046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cs typeface="Calibri" panose="020F0502020204030204" pitchFamily="34" charset="0"/>
              </a:defRPr>
            </a:lvl1pPr>
          </a:lstStyle>
          <a:p>
            <a:pPr>
              <a:defRPr/>
            </a:pPr>
            <a:endParaRPr lang="en-US" alt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eaLnBrk="1" hangingPunct="1">
              <a:defRPr sz="1300">
                <a:cs typeface="Calibri" panose="020F0502020204030204"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cs typeface="Calibri" panose="020F0502020204030204" pitchFamily="34" charset="0"/>
              </a:defRPr>
            </a:lvl1pPr>
          </a:lstStyle>
          <a:p>
            <a:pPr>
              <a:defRPr/>
            </a:pPr>
            <a:fld id="{C5CEE3AE-188C-4664-BDD2-03CAB46821EF}" type="slidenum">
              <a:rPr lang="en-US" altLang="en-US" smtClean="0"/>
              <a:pPr>
                <a:defRPr/>
              </a:pPr>
              <a:t>‹#›</a:t>
            </a:fld>
            <a:endParaRPr lang="en-US" altLang="en-US" dirty="0"/>
          </a:p>
        </p:txBody>
      </p:sp>
    </p:spTree>
    <p:extLst>
      <p:ext uri="{BB962C8B-B14F-4D97-AF65-F5344CB8AC3E}">
        <p14:creationId xmlns:p14="http://schemas.microsoft.com/office/powerpoint/2010/main" val="615931631"/>
      </p:ext>
    </p:extLst>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Clr>
        <a:srgbClr val="C00000"/>
      </a:buClr>
      <a:buFont typeface="Calibri" panose="020F0502020204030204" pitchFamily="34" charset="0"/>
      <a:buChar char="●"/>
      <a:defRPr sz="1200" kern="1200">
        <a:solidFill>
          <a:schemeClr val="tx1"/>
        </a:solidFill>
        <a:latin typeface="+mn-lt"/>
        <a:ea typeface="+mn-ea"/>
        <a:cs typeface="+mn-cs"/>
      </a:defRPr>
    </a:lvl1pPr>
    <a:lvl2pPr marL="395288" indent="-171450" algn="l" rtl="0" eaLnBrk="0" fontAlgn="base" hangingPunct="0">
      <a:spcBef>
        <a:spcPct val="30000"/>
      </a:spcBef>
      <a:spcAft>
        <a:spcPct val="0"/>
      </a:spcAft>
      <a:buClr>
        <a:srgbClr val="008000"/>
      </a:buClr>
      <a:buSzPct val="70000"/>
      <a:buFont typeface="Wingdings" panose="05000000000000000000" pitchFamily="2" charset="2"/>
      <a:buChar char="n"/>
      <a:defRPr sz="1200" kern="1200">
        <a:solidFill>
          <a:schemeClr val="tx1"/>
        </a:solidFill>
        <a:latin typeface="+mn-lt"/>
        <a:ea typeface="+mn-ea"/>
        <a:cs typeface="+mn-cs"/>
      </a:defRPr>
    </a:lvl2pPr>
    <a:lvl3pPr marL="628650" indent="-171450" algn="l" rtl="0" eaLnBrk="0" fontAlgn="base" hangingPunct="0">
      <a:spcBef>
        <a:spcPct val="30000"/>
      </a:spcBef>
      <a:spcAft>
        <a:spcPct val="0"/>
      </a:spcAft>
      <a:buClr>
        <a:schemeClr val="tx2"/>
      </a:buClr>
      <a:buSzPct val="70000"/>
      <a:buFont typeface="Wingdings" panose="05000000000000000000" pitchFamily="2" charset="2"/>
      <a:buChar char="®"/>
      <a:defRPr sz="1200" kern="1200">
        <a:solidFill>
          <a:schemeClr val="tx1"/>
        </a:solidFill>
        <a:latin typeface="+mn-lt"/>
        <a:ea typeface="+mn-ea"/>
        <a:cs typeface="+mn-cs"/>
      </a:defRPr>
    </a:lvl3pPr>
    <a:lvl4pPr marL="854075" indent="-173038"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altLang="en-US" b="1" dirty="0"/>
              <a:t>This lesson is used with NTTC Workbook Exercise Tara</a:t>
            </a:r>
            <a:r>
              <a:rPr lang="en-US" altLang="en-US" b="1" baseline="0" dirty="0"/>
              <a:t> Baker</a:t>
            </a:r>
            <a:r>
              <a:rPr lang="en-US" altLang="en-US" b="1" dirty="0"/>
              <a:t>.  It covers the following tax topics: Head of Household</a:t>
            </a:r>
            <a:r>
              <a:rPr lang="en-US" altLang="en-US" b="1" baseline="0" dirty="0"/>
              <a:t> filing status, Qualifying Child Dependent, Income (alimony</a:t>
            </a:r>
            <a:r>
              <a:rPr lang="en-US" altLang="en-US" b="1" dirty="0"/>
              <a:t>, gambling</a:t>
            </a:r>
            <a:r>
              <a:rPr lang="en-US" altLang="en-US" b="1" baseline="0" dirty="0"/>
              <a:t> winnings</a:t>
            </a:r>
            <a:r>
              <a:rPr lang="en-US" altLang="en-US" b="1" dirty="0"/>
              <a:t>, and cancellation of debt), Adjustments (Early</a:t>
            </a:r>
            <a:r>
              <a:rPr lang="en-US" altLang="en-US" b="1" baseline="0" dirty="0"/>
              <a:t> Withdrawal Penalty)</a:t>
            </a:r>
            <a:r>
              <a:rPr lang="en-US" altLang="en-US" b="1" dirty="0"/>
              <a:t>, Credits (Child</a:t>
            </a:r>
            <a:r>
              <a:rPr lang="en-US" altLang="en-US" b="1" baseline="0" dirty="0"/>
              <a:t> Tax Credit, Child and Dependent Care Credit, and Earned income Credit). The class will also get additional practice with Wages (W-2) and Interest (1099-INT).</a:t>
            </a:r>
          </a:p>
          <a:p>
            <a:pPr marL="0" indent="0">
              <a:buNone/>
            </a:pPr>
            <a:endParaRPr lang="en-US" altLang="en-US" b="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baseline="0" dirty="0"/>
              <a:t>Information for conducting this training lesson is contained in the </a:t>
            </a:r>
            <a:r>
              <a:rPr lang="en-US" altLang="en-US" b="1" i="1" baseline="0" dirty="0"/>
              <a:t>Instructor Guide for Tax-Aide National Tax Training Committee Workbook (Workbook Instructor Guide).</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add, delete, or modify slides as necessary to meet their district training needs. </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1"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Instructors should direct the volunteers to review appropriate section of the Counselor Resource Guide (Pub 4012) whenever possible.  If volunteers wish to take notes during class, they should note that Pub 4012 is a good place to record them.</a:t>
            </a:r>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0" baseline="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r>
              <a:rPr lang="en-US" altLang="en-US" b="1" i="0" baseline="0" dirty="0"/>
              <a:t>Slides at the end of this presentation provide instructions for entering information for the various tax topic into TaxSlayer.  Pub 4012 Tab O is emphasized as the best source for information on entering information into the software.</a:t>
            </a:r>
            <a:endParaRPr lang="en-US" altLang="en-US" b="1" i="0" dirty="0"/>
          </a:p>
          <a:p>
            <a:pPr marL="0" marR="0" lvl="0" indent="0" algn="l" defTabSz="914400" rtl="0" eaLnBrk="0" fontAlgn="base" latinLnBrk="0" hangingPunct="0">
              <a:lnSpc>
                <a:spcPct val="100000"/>
              </a:lnSpc>
              <a:spcBef>
                <a:spcPct val="30000"/>
              </a:spcBef>
              <a:spcAft>
                <a:spcPct val="0"/>
              </a:spcAft>
              <a:buClr>
                <a:srgbClr val="C00000"/>
              </a:buClr>
              <a:buSzTx/>
              <a:buFont typeface="Calibri" panose="020F0502020204030204" pitchFamily="34" charset="0"/>
              <a:buNone/>
              <a:tabLst/>
              <a:defRPr/>
            </a:pPr>
            <a:endParaRPr lang="en-US" altLang="en-US" b="1" i="1" dirty="0"/>
          </a:p>
          <a:p>
            <a:pPr marL="0" indent="0">
              <a:buNone/>
            </a:pPr>
            <a:endParaRPr lang="en-US" altLang="en-US" b="1" baseline="0" dirty="0"/>
          </a:p>
          <a:p>
            <a:pPr marL="0" indent="0">
              <a:buNone/>
            </a:pPr>
            <a:endParaRPr lang="en-US" altLang="en-US" b="1"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CC9D9A7-6A52-4E98-B917-621243E450E8}" type="slidenum">
              <a:rPr lang="en-US" altLang="en-US" smtClean="0"/>
              <a:pPr>
                <a:spcBef>
                  <a:spcPct val="0"/>
                </a:spcBef>
                <a:buClrTx/>
                <a:buFontTx/>
                <a:buNone/>
              </a:pPr>
              <a:t>1</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73140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4294967295"/>
          </p:nvPr>
        </p:nvSpPr>
        <p:spPr bwMode="auto">
          <a:xfrm>
            <a:off x="3970674" y="8829847"/>
            <a:ext cx="3038155" cy="4649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67" tIns="45283" rIns="90567" bIns="45283"/>
          <a:lstStyle>
            <a:lvl1pPr>
              <a:spcBef>
                <a:spcPct val="30000"/>
              </a:spcBef>
              <a:buClr>
                <a:srgbClr val="C00000"/>
              </a:buClr>
              <a:buFont typeface="Calibri" pitchFamily="34" charset="0"/>
              <a:buChar char="●"/>
              <a:defRPr sz="1200">
                <a:solidFill>
                  <a:schemeClr val="tx1"/>
                </a:solidFill>
                <a:latin typeface="Calibri" pitchFamily="34" charset="0"/>
              </a:defRPr>
            </a:lvl1pPr>
            <a:lvl2pPr marL="755673" indent="-289675">
              <a:spcBef>
                <a:spcPct val="30000"/>
              </a:spcBef>
              <a:buClr>
                <a:srgbClr val="006666"/>
              </a:buClr>
              <a:buSzPct val="70000"/>
              <a:buFont typeface="Wingdings" pitchFamily="2" charset="2"/>
              <a:buChar char="n"/>
              <a:defRPr sz="1200">
                <a:solidFill>
                  <a:schemeClr val="tx1"/>
                </a:solidFill>
                <a:latin typeface="Calibri" pitchFamily="34" charset="0"/>
              </a:defRPr>
            </a:lvl2pPr>
            <a:lvl3pPr marL="1163422" indent="-231425">
              <a:spcBef>
                <a:spcPct val="30000"/>
              </a:spcBef>
              <a:buClr>
                <a:srgbClr val="000099"/>
              </a:buClr>
              <a:buSzPct val="70000"/>
              <a:buFont typeface="Wingdings" pitchFamily="2" charset="2"/>
              <a:buChar char="®"/>
              <a:defRPr sz="1200">
                <a:solidFill>
                  <a:schemeClr val="tx1"/>
                </a:solidFill>
                <a:latin typeface="Calibri" pitchFamily="34" charset="0"/>
              </a:defRPr>
            </a:lvl3pPr>
            <a:lvl4pPr marL="1629419" indent="-231425">
              <a:spcBef>
                <a:spcPct val="30000"/>
              </a:spcBef>
              <a:buFont typeface="Arial" charset="0"/>
              <a:buChar char="•"/>
              <a:defRPr sz="1200">
                <a:solidFill>
                  <a:schemeClr val="tx1"/>
                </a:solidFill>
                <a:latin typeface="Calibri" pitchFamily="34" charset="0"/>
              </a:defRPr>
            </a:lvl4pPr>
            <a:lvl5pPr marL="2095416" indent="-231425">
              <a:spcBef>
                <a:spcPct val="30000"/>
              </a:spcBef>
              <a:buFont typeface="Arial" charset="0"/>
              <a:buChar char="•"/>
              <a:defRPr sz="1200">
                <a:solidFill>
                  <a:schemeClr val="tx1"/>
                </a:solidFill>
                <a:latin typeface="Calibri" pitchFamily="34" charset="0"/>
              </a:defRPr>
            </a:lvl5pPr>
            <a:lvl6pPr marL="2548821" indent="-231425" eaLnBrk="0" fontAlgn="base" hangingPunct="0">
              <a:spcBef>
                <a:spcPct val="30000"/>
              </a:spcBef>
              <a:spcAft>
                <a:spcPct val="0"/>
              </a:spcAft>
              <a:buFont typeface="Arial" charset="0"/>
              <a:buChar char="•"/>
              <a:defRPr sz="1200">
                <a:solidFill>
                  <a:schemeClr val="tx1"/>
                </a:solidFill>
                <a:latin typeface="Calibri" pitchFamily="34" charset="0"/>
              </a:defRPr>
            </a:lvl6pPr>
            <a:lvl7pPr marL="3002224" indent="-231425" eaLnBrk="0" fontAlgn="base" hangingPunct="0">
              <a:spcBef>
                <a:spcPct val="30000"/>
              </a:spcBef>
              <a:spcAft>
                <a:spcPct val="0"/>
              </a:spcAft>
              <a:buFont typeface="Arial" charset="0"/>
              <a:buChar char="•"/>
              <a:defRPr sz="1200">
                <a:solidFill>
                  <a:schemeClr val="tx1"/>
                </a:solidFill>
                <a:latin typeface="Calibri" pitchFamily="34" charset="0"/>
              </a:defRPr>
            </a:lvl7pPr>
            <a:lvl8pPr marL="3455627" indent="-231425" eaLnBrk="0" fontAlgn="base" hangingPunct="0">
              <a:spcBef>
                <a:spcPct val="30000"/>
              </a:spcBef>
              <a:spcAft>
                <a:spcPct val="0"/>
              </a:spcAft>
              <a:buFont typeface="Arial" charset="0"/>
              <a:buChar char="•"/>
              <a:defRPr sz="1200">
                <a:solidFill>
                  <a:schemeClr val="tx1"/>
                </a:solidFill>
                <a:latin typeface="Calibri" pitchFamily="34" charset="0"/>
              </a:defRPr>
            </a:lvl8pPr>
            <a:lvl9pPr marL="3909031" indent="-231425" eaLnBrk="0" fontAlgn="base" hangingPunct="0">
              <a:spcBef>
                <a:spcPct val="30000"/>
              </a:spcBef>
              <a:spcAft>
                <a:spcPct val="0"/>
              </a:spcAft>
              <a:buFont typeface="Arial" charset="0"/>
              <a:buChar char="•"/>
              <a:defRPr sz="1200">
                <a:solidFill>
                  <a:schemeClr val="tx1"/>
                </a:solidFill>
                <a:latin typeface="Calibri"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A166DD45-F77F-4BE1-9AE4-8AE466B34B60}" type="slidenum">
              <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Calibri" panose="020F050202020403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10</a:t>
            </a:fld>
            <a:endPar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Calibri" panose="020F0502020204030204" pitchFamily="34" charset="0"/>
            </a:endParaRPr>
          </a:p>
        </p:txBody>
      </p:sp>
      <p:sp>
        <p:nvSpPr>
          <p:cNvPr id="106499" name="Rectangle 2"/>
          <p:cNvSpPr>
            <a:spLocks noGrp="1" noRot="1" noChangeAspect="1" noChangeArrowheads="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smtClean="0"/>
              <a:t>In this lesson only the Qualifying Child will be addressed</a:t>
            </a: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4" name="Header Placeholder 3"/>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150455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0" dirty="0" smtClean="0"/>
              <a:t>Instructors must stress the importance of the interview to determine dependent status and to reinforce the requirement</a:t>
            </a:r>
            <a:r>
              <a:rPr lang="en-US" altLang="en-US" b="1" i="0" baseline="0" dirty="0" smtClean="0"/>
              <a:t> to complete the shaded area on the I/I Sheet</a:t>
            </a:r>
            <a:endParaRPr lang="en-US" altLang="en-US" b="1" i="0"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4" name="Header Placeholder 3"/>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462851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r>
              <a:rPr lang="en-US" b="1" dirty="0"/>
              <a:t>The Instructor should lead the discussion as the class</a:t>
            </a:r>
            <a:r>
              <a:rPr lang="en-US" b="1" baseline="0" dirty="0"/>
              <a:t> “walks down” the steps.  After the review of the tests direct the class to Table 1 and point out the tests in an Interview format.</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1FB6AB21-86C4-4C18-96F1-AC32C5F8D032}" type="slidenum">
              <a:rPr lang="en-US" smtClean="0"/>
              <a:t>13</a:t>
            </a:fld>
            <a:endParaRPr lang="en-US" dirty="0"/>
          </a:p>
        </p:txBody>
      </p:sp>
    </p:spTree>
    <p:extLst>
      <p:ext uri="{BB962C8B-B14F-4D97-AF65-F5344CB8AC3E}">
        <p14:creationId xmlns:p14="http://schemas.microsoft.com/office/powerpoint/2010/main" val="135975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Note that this situation</a:t>
            </a:r>
            <a:r>
              <a:rPr lang="en-US" altLang="en-US" baseline="0" dirty="0" smtClean="0"/>
              <a:t> is often encountered with an adult relative who meets this test and is therefore classified as a Qualifying Child.</a:t>
            </a:r>
          </a:p>
          <a:p>
            <a:endParaRPr lang="en-US" altLang="en-US" baseline="0" dirty="0" smtClean="0"/>
          </a:p>
          <a:p>
            <a:r>
              <a:rPr lang="en-US" altLang="en-US" dirty="0" smtClean="0"/>
              <a:t>A person can have a disability and not be considered “permanently and totally disabled”.</a:t>
            </a:r>
            <a:r>
              <a:rPr lang="en-US" altLang="en-US" baseline="0" dirty="0" smtClean="0"/>
              <a:t> A doctors determination is required.</a:t>
            </a:r>
            <a:endParaRPr lang="en-US" altLang="en-US" dirty="0"/>
          </a:p>
        </p:txBody>
      </p:sp>
      <p:sp>
        <p:nvSpPr>
          <p:cNvPr id="109572" name="Slide Number Placeholder 3"/>
          <p:cNvSpPr>
            <a:spLocks noGrp="1"/>
          </p:cNvSpPr>
          <p:nvPr>
            <p:ph type="sldNum" sz="quarter" idx="4294967295"/>
          </p:nvPr>
        </p:nvSpPr>
        <p:spPr bwMode="auto">
          <a:xfrm>
            <a:off x="3970674" y="8829847"/>
            <a:ext cx="3038155" cy="4649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9" rIns="93156" bIns="46579"/>
          <a:lstStyle>
            <a:lvl1pPr>
              <a:spcBef>
                <a:spcPct val="30000"/>
              </a:spcBef>
              <a:buClr>
                <a:srgbClr val="C00000"/>
              </a:buClr>
              <a:buFont typeface="Calibri" pitchFamily="34" charset="0"/>
              <a:buChar char="●"/>
              <a:defRPr sz="1200">
                <a:solidFill>
                  <a:schemeClr val="tx1"/>
                </a:solidFill>
                <a:latin typeface="Calibri" pitchFamily="34" charset="0"/>
              </a:defRPr>
            </a:lvl1pPr>
            <a:lvl2pPr marL="755673" indent="-289675">
              <a:spcBef>
                <a:spcPct val="30000"/>
              </a:spcBef>
              <a:buClr>
                <a:srgbClr val="006666"/>
              </a:buClr>
              <a:buSzPct val="70000"/>
              <a:buFont typeface="Wingdings" pitchFamily="2" charset="2"/>
              <a:buChar char="n"/>
              <a:defRPr sz="1200">
                <a:solidFill>
                  <a:schemeClr val="tx1"/>
                </a:solidFill>
                <a:latin typeface="Calibri" pitchFamily="34" charset="0"/>
              </a:defRPr>
            </a:lvl2pPr>
            <a:lvl3pPr marL="1163422" indent="-231425">
              <a:spcBef>
                <a:spcPct val="30000"/>
              </a:spcBef>
              <a:buClr>
                <a:srgbClr val="000099"/>
              </a:buClr>
              <a:buSzPct val="70000"/>
              <a:buFont typeface="Wingdings" pitchFamily="2" charset="2"/>
              <a:buChar char="®"/>
              <a:defRPr sz="1200">
                <a:solidFill>
                  <a:schemeClr val="tx1"/>
                </a:solidFill>
                <a:latin typeface="Calibri" pitchFamily="34" charset="0"/>
              </a:defRPr>
            </a:lvl3pPr>
            <a:lvl4pPr marL="1629419" indent="-231425">
              <a:spcBef>
                <a:spcPct val="30000"/>
              </a:spcBef>
              <a:buFont typeface="Arial" charset="0"/>
              <a:buChar char="•"/>
              <a:defRPr sz="1200">
                <a:solidFill>
                  <a:schemeClr val="tx1"/>
                </a:solidFill>
                <a:latin typeface="Calibri" pitchFamily="34" charset="0"/>
              </a:defRPr>
            </a:lvl4pPr>
            <a:lvl5pPr marL="2095416" indent="-231425">
              <a:spcBef>
                <a:spcPct val="30000"/>
              </a:spcBef>
              <a:buFont typeface="Arial" charset="0"/>
              <a:buChar char="•"/>
              <a:defRPr sz="1200">
                <a:solidFill>
                  <a:schemeClr val="tx1"/>
                </a:solidFill>
                <a:latin typeface="Calibri" pitchFamily="34" charset="0"/>
              </a:defRPr>
            </a:lvl5pPr>
            <a:lvl6pPr marL="2548821" indent="-231425" eaLnBrk="0" fontAlgn="base" hangingPunct="0">
              <a:spcBef>
                <a:spcPct val="30000"/>
              </a:spcBef>
              <a:spcAft>
                <a:spcPct val="0"/>
              </a:spcAft>
              <a:buFont typeface="Arial" charset="0"/>
              <a:buChar char="•"/>
              <a:defRPr sz="1200">
                <a:solidFill>
                  <a:schemeClr val="tx1"/>
                </a:solidFill>
                <a:latin typeface="Calibri" pitchFamily="34" charset="0"/>
              </a:defRPr>
            </a:lvl6pPr>
            <a:lvl7pPr marL="3002224" indent="-231425" eaLnBrk="0" fontAlgn="base" hangingPunct="0">
              <a:spcBef>
                <a:spcPct val="30000"/>
              </a:spcBef>
              <a:spcAft>
                <a:spcPct val="0"/>
              </a:spcAft>
              <a:buFont typeface="Arial" charset="0"/>
              <a:buChar char="•"/>
              <a:defRPr sz="1200">
                <a:solidFill>
                  <a:schemeClr val="tx1"/>
                </a:solidFill>
                <a:latin typeface="Calibri" pitchFamily="34" charset="0"/>
              </a:defRPr>
            </a:lvl7pPr>
            <a:lvl8pPr marL="3455627" indent="-231425" eaLnBrk="0" fontAlgn="base" hangingPunct="0">
              <a:spcBef>
                <a:spcPct val="30000"/>
              </a:spcBef>
              <a:spcAft>
                <a:spcPct val="0"/>
              </a:spcAft>
              <a:buFont typeface="Arial" charset="0"/>
              <a:buChar char="•"/>
              <a:defRPr sz="1200">
                <a:solidFill>
                  <a:schemeClr val="tx1"/>
                </a:solidFill>
                <a:latin typeface="Calibri" pitchFamily="34" charset="0"/>
              </a:defRPr>
            </a:lvl8pPr>
            <a:lvl9pPr marL="3909031" indent="-231425" eaLnBrk="0" fontAlgn="base" hangingPunct="0">
              <a:spcBef>
                <a:spcPct val="30000"/>
              </a:spcBef>
              <a:spcAft>
                <a:spcPct val="0"/>
              </a:spcAft>
              <a:buFont typeface="Arial" charset="0"/>
              <a:buChar char="•"/>
              <a:defRPr sz="1200">
                <a:solidFill>
                  <a:schemeClr val="tx1"/>
                </a:solidFill>
                <a:latin typeface="Calibri"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EE9AE915-0E78-4B93-B1BB-31D88AB883C6}" type="slidenum">
              <a:rPr kumimoji="0" lang="en-US" altLang="en-US" sz="1800" b="0" i="0" u="none" strike="noStrike" kern="1200" cap="none" spc="0" normalizeH="0" baseline="0" noProof="0">
                <a:ln>
                  <a:noFill/>
                </a:ln>
                <a:solidFill>
                  <a:prstClr val="black"/>
                </a:solidFill>
                <a:effectLst/>
                <a:uLnTx/>
                <a:uFillTx/>
                <a:latin typeface="Calibri" pitchFamily="34" charset="0"/>
                <a:ea typeface="+mn-ea"/>
                <a:cs typeface="Calibri" panose="020F050202020403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14</a:t>
            </a:fld>
            <a:endParaRPr kumimoji="0" lang="en-US" altLang="en-US" sz="1800" b="0" i="0" u="none" strike="noStrike" kern="1200" cap="none" spc="0" normalizeH="0" baseline="0" noProof="0" dirty="0">
              <a:ln>
                <a:noFill/>
              </a:ln>
              <a:solidFill>
                <a:prstClr val="black"/>
              </a:solidFill>
              <a:effectLst/>
              <a:uLnTx/>
              <a:uFillTx/>
              <a:latin typeface="Calibri" pitchFamily="34" charset="0"/>
              <a:ea typeface="+mn-ea"/>
              <a:cs typeface="Calibri" panose="020F0502020204030204" pitchFamily="34" charset="0"/>
            </a:endParaRPr>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4" name="Header Placeholder 3"/>
          <p:cNvSpPr>
            <a:spLocks noGrp="1"/>
          </p:cNvSpPr>
          <p:nvPr>
            <p:ph type="hdr"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414822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0596" name="Slide Number Placeholder 3"/>
          <p:cNvSpPr>
            <a:spLocks noGrp="1"/>
          </p:cNvSpPr>
          <p:nvPr>
            <p:ph type="sldNum" sz="quarter" idx="4294967295"/>
          </p:nvPr>
        </p:nvSpPr>
        <p:spPr bwMode="auto">
          <a:xfrm>
            <a:off x="3970674" y="8829847"/>
            <a:ext cx="3038155" cy="4649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6" tIns="46579" rIns="93156" bIns="46579"/>
          <a:lstStyle>
            <a:lvl1pPr>
              <a:spcBef>
                <a:spcPct val="30000"/>
              </a:spcBef>
              <a:buClr>
                <a:srgbClr val="C00000"/>
              </a:buClr>
              <a:buFont typeface="Calibri" pitchFamily="34" charset="0"/>
              <a:buChar char="●"/>
              <a:defRPr sz="1200">
                <a:solidFill>
                  <a:schemeClr val="tx1"/>
                </a:solidFill>
                <a:latin typeface="Calibri" pitchFamily="34" charset="0"/>
              </a:defRPr>
            </a:lvl1pPr>
            <a:lvl2pPr marL="755673" indent="-289675">
              <a:spcBef>
                <a:spcPct val="30000"/>
              </a:spcBef>
              <a:buClr>
                <a:srgbClr val="006666"/>
              </a:buClr>
              <a:buSzPct val="70000"/>
              <a:buFont typeface="Wingdings" pitchFamily="2" charset="2"/>
              <a:buChar char="n"/>
              <a:defRPr sz="1200">
                <a:solidFill>
                  <a:schemeClr val="tx1"/>
                </a:solidFill>
                <a:latin typeface="Calibri" pitchFamily="34" charset="0"/>
              </a:defRPr>
            </a:lvl2pPr>
            <a:lvl3pPr marL="1163422" indent="-231425">
              <a:spcBef>
                <a:spcPct val="30000"/>
              </a:spcBef>
              <a:buClr>
                <a:srgbClr val="000099"/>
              </a:buClr>
              <a:buSzPct val="70000"/>
              <a:buFont typeface="Wingdings" pitchFamily="2" charset="2"/>
              <a:buChar char="®"/>
              <a:defRPr sz="1200">
                <a:solidFill>
                  <a:schemeClr val="tx1"/>
                </a:solidFill>
                <a:latin typeface="Calibri" pitchFamily="34" charset="0"/>
              </a:defRPr>
            </a:lvl3pPr>
            <a:lvl4pPr marL="1629419" indent="-231425">
              <a:spcBef>
                <a:spcPct val="30000"/>
              </a:spcBef>
              <a:buFont typeface="Arial" charset="0"/>
              <a:buChar char="•"/>
              <a:defRPr sz="1200">
                <a:solidFill>
                  <a:schemeClr val="tx1"/>
                </a:solidFill>
                <a:latin typeface="Calibri" pitchFamily="34" charset="0"/>
              </a:defRPr>
            </a:lvl4pPr>
            <a:lvl5pPr marL="2095416" indent="-231425">
              <a:spcBef>
                <a:spcPct val="30000"/>
              </a:spcBef>
              <a:buFont typeface="Arial" charset="0"/>
              <a:buChar char="•"/>
              <a:defRPr sz="1200">
                <a:solidFill>
                  <a:schemeClr val="tx1"/>
                </a:solidFill>
                <a:latin typeface="Calibri" pitchFamily="34" charset="0"/>
              </a:defRPr>
            </a:lvl5pPr>
            <a:lvl6pPr marL="2548821" indent="-231425" eaLnBrk="0" fontAlgn="base" hangingPunct="0">
              <a:spcBef>
                <a:spcPct val="30000"/>
              </a:spcBef>
              <a:spcAft>
                <a:spcPct val="0"/>
              </a:spcAft>
              <a:buFont typeface="Arial" charset="0"/>
              <a:buChar char="•"/>
              <a:defRPr sz="1200">
                <a:solidFill>
                  <a:schemeClr val="tx1"/>
                </a:solidFill>
                <a:latin typeface="Calibri" pitchFamily="34" charset="0"/>
              </a:defRPr>
            </a:lvl6pPr>
            <a:lvl7pPr marL="3002224" indent="-231425" eaLnBrk="0" fontAlgn="base" hangingPunct="0">
              <a:spcBef>
                <a:spcPct val="30000"/>
              </a:spcBef>
              <a:spcAft>
                <a:spcPct val="0"/>
              </a:spcAft>
              <a:buFont typeface="Arial" charset="0"/>
              <a:buChar char="•"/>
              <a:defRPr sz="1200">
                <a:solidFill>
                  <a:schemeClr val="tx1"/>
                </a:solidFill>
                <a:latin typeface="Calibri" pitchFamily="34" charset="0"/>
              </a:defRPr>
            </a:lvl7pPr>
            <a:lvl8pPr marL="3455627" indent="-231425" eaLnBrk="0" fontAlgn="base" hangingPunct="0">
              <a:spcBef>
                <a:spcPct val="30000"/>
              </a:spcBef>
              <a:spcAft>
                <a:spcPct val="0"/>
              </a:spcAft>
              <a:buFont typeface="Arial" charset="0"/>
              <a:buChar char="•"/>
              <a:defRPr sz="1200">
                <a:solidFill>
                  <a:schemeClr val="tx1"/>
                </a:solidFill>
                <a:latin typeface="Calibri" pitchFamily="34" charset="0"/>
              </a:defRPr>
            </a:lvl8pPr>
            <a:lvl9pPr marL="3909031" indent="-231425" eaLnBrk="0" fontAlgn="base" hangingPunct="0">
              <a:spcBef>
                <a:spcPct val="30000"/>
              </a:spcBef>
              <a:spcAft>
                <a:spcPct val="0"/>
              </a:spcAft>
              <a:buFont typeface="Arial" charset="0"/>
              <a:buChar char="•"/>
              <a:defRPr sz="1200">
                <a:solidFill>
                  <a:schemeClr val="tx1"/>
                </a:solidFill>
                <a:latin typeface="Calibri" pitchFamily="34" charset="0"/>
              </a:defRPr>
            </a:lvl9pPr>
          </a:lstStyle>
          <a:p>
            <a:pPr eaLnBrk="1" hangingPunct="1">
              <a:spcBef>
                <a:spcPct val="0"/>
              </a:spcBef>
              <a:buClrTx/>
              <a:buFontTx/>
              <a:buNone/>
            </a:pPr>
            <a:fld id="{8C9A96DC-CAB0-4CF7-B76E-97736FFF3FEB}" type="slidenum">
              <a:rPr lang="en-US" altLang="en-US" sz="1800"/>
              <a:pPr eaLnBrk="1" hangingPunct="1">
                <a:spcBef>
                  <a:spcPct val="0"/>
                </a:spcBef>
                <a:buClrTx/>
                <a:buFontTx/>
                <a:buNone/>
              </a:pPr>
              <a:t>15</a:t>
            </a:fld>
            <a:endParaRPr lang="en-US" altLang="en-US" sz="1800" dirty="0"/>
          </a:p>
        </p:txBody>
      </p:sp>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Header Placeholder 3"/>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800139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4079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dirty="0"/>
          </a:p>
        </p:txBody>
      </p:sp>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Header Placeholder 3"/>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825028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526015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43021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Ask the taxpayer what</a:t>
            </a:r>
            <a:r>
              <a:rPr lang="en-US" altLang="en-US" b="1" baseline="0" dirty="0"/>
              <a:t> that employer’s</a:t>
            </a:r>
            <a:r>
              <a:rPr lang="en-US" altLang="en-US" b="1" dirty="0"/>
              <a:t> minimum retirement age is for the plan.</a:t>
            </a:r>
          </a:p>
          <a:p>
            <a:endParaRPr lang="en-US" altLang="en-US" b="1" dirty="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Font typeface="Calibri" pitchFamily="34" charset="0"/>
              <a:buChar char="●"/>
              <a:defRPr sz="1200">
                <a:solidFill>
                  <a:schemeClr val="tx1"/>
                </a:solidFill>
                <a:latin typeface="Calibri" pitchFamily="34" charset="0"/>
              </a:defRPr>
            </a:lvl1pPr>
            <a:lvl2pPr marL="737523" indent="-283663">
              <a:spcBef>
                <a:spcPct val="30000"/>
              </a:spcBef>
              <a:buClr>
                <a:srgbClr val="00B050"/>
              </a:buClr>
              <a:buFont typeface="Wingdings" pitchFamily="2" charset="2"/>
              <a:buChar char="n"/>
              <a:defRPr sz="1200">
                <a:solidFill>
                  <a:schemeClr val="tx1"/>
                </a:solidFill>
                <a:latin typeface="Calibri" pitchFamily="34" charset="0"/>
              </a:defRPr>
            </a:lvl2pPr>
            <a:lvl3pPr marL="1134651" indent="-226930">
              <a:spcBef>
                <a:spcPct val="30000"/>
              </a:spcBef>
              <a:buFont typeface="Wingdings" pitchFamily="2" charset="2"/>
              <a:buChar char="v"/>
              <a:defRPr sz="1200">
                <a:solidFill>
                  <a:schemeClr val="tx1"/>
                </a:solidFill>
                <a:latin typeface="Calibri" pitchFamily="34" charset="0"/>
              </a:defRPr>
            </a:lvl3pPr>
            <a:lvl4pPr marL="1588513" indent="-226930">
              <a:spcBef>
                <a:spcPct val="30000"/>
              </a:spcBef>
              <a:defRPr sz="1200">
                <a:solidFill>
                  <a:schemeClr val="tx1"/>
                </a:solidFill>
                <a:latin typeface="Calibri" pitchFamily="34" charset="0"/>
              </a:defRPr>
            </a:lvl4pPr>
            <a:lvl5pPr marL="2042370" indent="-226930">
              <a:spcBef>
                <a:spcPct val="30000"/>
              </a:spcBef>
              <a:defRPr sz="1200">
                <a:solidFill>
                  <a:schemeClr val="tx1"/>
                </a:solidFill>
                <a:latin typeface="Calibri" pitchFamily="34" charset="0"/>
              </a:defRPr>
            </a:lvl5pPr>
            <a:lvl6pPr marL="2496232" indent="-226930" eaLnBrk="0" fontAlgn="base" hangingPunct="0">
              <a:spcBef>
                <a:spcPct val="30000"/>
              </a:spcBef>
              <a:spcAft>
                <a:spcPct val="0"/>
              </a:spcAft>
              <a:defRPr sz="1200">
                <a:solidFill>
                  <a:schemeClr val="tx1"/>
                </a:solidFill>
                <a:latin typeface="Calibri" pitchFamily="34" charset="0"/>
              </a:defRPr>
            </a:lvl6pPr>
            <a:lvl7pPr marL="2950093" indent="-226930" eaLnBrk="0" fontAlgn="base" hangingPunct="0">
              <a:spcBef>
                <a:spcPct val="30000"/>
              </a:spcBef>
              <a:spcAft>
                <a:spcPct val="0"/>
              </a:spcAft>
              <a:defRPr sz="1200">
                <a:solidFill>
                  <a:schemeClr val="tx1"/>
                </a:solidFill>
                <a:latin typeface="Calibri" pitchFamily="34" charset="0"/>
              </a:defRPr>
            </a:lvl7pPr>
            <a:lvl8pPr marL="3403953" indent="-226930" eaLnBrk="0" fontAlgn="base" hangingPunct="0">
              <a:spcBef>
                <a:spcPct val="30000"/>
              </a:spcBef>
              <a:spcAft>
                <a:spcPct val="0"/>
              </a:spcAft>
              <a:defRPr sz="1200">
                <a:solidFill>
                  <a:schemeClr val="tx1"/>
                </a:solidFill>
                <a:latin typeface="Calibri" pitchFamily="34" charset="0"/>
              </a:defRPr>
            </a:lvl8pPr>
            <a:lvl9pPr marL="3857814" indent="-226930" eaLnBrk="0" fontAlgn="base" hangingPunct="0">
              <a:spcBef>
                <a:spcPct val="30000"/>
              </a:spcBef>
              <a:spcAft>
                <a:spcPct val="0"/>
              </a:spcAft>
              <a:defRPr sz="1200">
                <a:solidFill>
                  <a:schemeClr val="tx1"/>
                </a:solidFill>
                <a:latin typeface="Calibri" pitchFamily="34" charset="0"/>
              </a:defRPr>
            </a:lvl9pPr>
          </a:lstStyle>
          <a:p>
            <a:pPr>
              <a:spcBef>
                <a:spcPct val="0"/>
              </a:spcBef>
              <a:buClrTx/>
              <a:buFontTx/>
              <a:buNone/>
            </a:pPr>
            <a:fld id="{4931048D-5A73-4B8F-89C6-BC041E295A9C}" type="slidenum">
              <a:rPr lang="en-US" altLang="en-US"/>
              <a:pPr>
                <a:spcBef>
                  <a:spcPct val="0"/>
                </a:spcBef>
                <a:buClrTx/>
                <a:buFontTx/>
                <a:buNone/>
              </a:pPr>
              <a:t>18</a:t>
            </a:fld>
            <a:endParaRPr lang="en-US" altLang="en-US"/>
          </a:p>
        </p:txBody>
      </p:sp>
      <p:sp>
        <p:nvSpPr>
          <p:cNvPr id="5" name="Footer Placeholder 4"/>
          <p:cNvSpPr>
            <a:spLocks noGrp="1"/>
          </p:cNvSpPr>
          <p:nvPr>
            <p:ph type="ftr" sz="quarter" idx="10"/>
          </p:nvPr>
        </p:nvSpPr>
        <p:spPr/>
        <p:txBody>
          <a:bodyPr/>
          <a:lstStyle/>
          <a:p>
            <a:endParaRPr lang="en-US"/>
          </a:p>
        </p:txBody>
      </p:sp>
      <p:sp>
        <p:nvSpPr>
          <p:cNvPr id="6" name="Header Placeholder 5"/>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146393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457200" y="720725"/>
            <a:ext cx="6400800" cy="3600450"/>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1240" indent="-181240">
              <a:buFontTx/>
              <a:buChar char="•"/>
            </a:pPr>
            <a:r>
              <a:rPr lang="en-US" altLang="en-US" b="1" dirty="0"/>
              <a:t>Ask participants to open their pub 4012 to the</a:t>
            </a:r>
            <a:r>
              <a:rPr lang="en-US" altLang="en-US" b="1" baseline="0" dirty="0"/>
              <a:t> Alimony Requirements section of Tab E</a:t>
            </a:r>
            <a:br>
              <a:rPr lang="en-US" altLang="en-US" b="1" baseline="0" dirty="0"/>
            </a:br>
            <a:endParaRPr lang="en-US" altLang="en-US" b="1" dirty="0"/>
          </a:p>
          <a:p>
            <a:pPr marL="181240" indent="-181240">
              <a:buFontTx/>
              <a:buChar char="•"/>
            </a:pPr>
            <a:r>
              <a:rPr lang="en-US" altLang="en-US" b="1" dirty="0"/>
              <a:t>Top chart addresses alimony expense</a:t>
            </a:r>
            <a:br>
              <a:rPr lang="en-US" altLang="en-US" b="1" dirty="0"/>
            </a:br>
            <a:endParaRPr lang="en-US" altLang="en-US" b="1" dirty="0"/>
          </a:p>
          <a:p>
            <a:pPr marL="181240" indent="-181240">
              <a:buFontTx/>
              <a:buChar char="•"/>
            </a:pPr>
            <a:r>
              <a:rPr lang="en-US" altLang="en-US" b="1" dirty="0"/>
              <a:t>Alimony is income only when the payment is a deductible expense</a:t>
            </a:r>
            <a:br>
              <a:rPr lang="en-US" altLang="en-US" b="1" dirty="0"/>
            </a:br>
            <a:endParaRPr lang="en-US" altLang="en-US" b="1" dirty="0"/>
          </a:p>
          <a:p>
            <a:pPr marL="181240" indent="-181240">
              <a:buFontTx/>
              <a:buChar char="•"/>
            </a:pPr>
            <a:r>
              <a:rPr lang="en-US" altLang="en-US" b="1" dirty="0"/>
              <a:t>Note that divorces</a:t>
            </a:r>
            <a:r>
              <a:rPr lang="en-US" altLang="en-US" b="1" baseline="0" dirty="0"/>
              <a:t> after December 31 2018, the payee will no longer have to report alimony as income (and the payer will not deduct payments as an adjustment to gross income)</a:t>
            </a:r>
            <a:endParaRPr lang="en-US" altLang="en-US" b="1" dirty="0"/>
          </a:p>
        </p:txBody>
      </p:sp>
      <p:sp>
        <p:nvSpPr>
          <p:cNvPr id="3" name="Date Placeholder 2"/>
          <p:cNvSpPr>
            <a:spLocks noGrp="1"/>
          </p:cNvSpPr>
          <p:nvPr>
            <p:ph type="dt" idx="10"/>
          </p:nvPr>
        </p:nvSpPr>
        <p:spPr/>
        <p:txBody>
          <a:bodyPr/>
          <a:lstStyle/>
          <a:p>
            <a:pPr>
              <a:defRPr/>
            </a:pPr>
            <a:endParaRPr lang="en-US" altLang="en-US"/>
          </a:p>
        </p:txBody>
      </p:sp>
    </p:spTree>
    <p:extLst>
      <p:ext uri="{BB962C8B-B14F-4D97-AF65-F5344CB8AC3E}">
        <p14:creationId xmlns:p14="http://schemas.microsoft.com/office/powerpoint/2010/main" val="1732990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457200" y="720725"/>
            <a:ext cx="6400800" cy="3600450"/>
          </a:xfrm>
          <a:ln/>
        </p:spPr>
      </p:sp>
      <p:sp>
        <p:nvSpPr>
          <p:cNvPr id="13824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b="1" dirty="0"/>
          </a:p>
        </p:txBody>
      </p:sp>
      <p:sp>
        <p:nvSpPr>
          <p:cNvPr id="3" name="Date Placeholder 2"/>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16950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a:t>
            </a:fld>
            <a:endParaRPr lang="en-US" altLang="en-US" dirty="0"/>
          </a:p>
        </p:txBody>
      </p:sp>
    </p:spTree>
    <p:extLst>
      <p:ext uri="{BB962C8B-B14F-4D97-AF65-F5344CB8AC3E}">
        <p14:creationId xmlns:p14="http://schemas.microsoft.com/office/powerpoint/2010/main" val="3022965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457200" y="720725"/>
            <a:ext cx="6400800" cy="3600450"/>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 name="Date Placeholder 2"/>
          <p:cNvSpPr>
            <a:spLocks noGrp="1"/>
          </p:cNvSpPr>
          <p:nvPr>
            <p:ph type="dt" idx="10"/>
          </p:nvPr>
        </p:nvSpPr>
        <p:spPr/>
        <p:txBody>
          <a:bodyPr/>
          <a:lstStyle/>
          <a:p>
            <a:pPr>
              <a:defRPr/>
            </a:pPr>
            <a:endParaRPr lang="en-US" altLang="en-US"/>
          </a:p>
        </p:txBody>
      </p:sp>
    </p:spTree>
    <p:extLst>
      <p:ext uri="{BB962C8B-B14F-4D97-AF65-F5344CB8AC3E}">
        <p14:creationId xmlns:p14="http://schemas.microsoft.com/office/powerpoint/2010/main" val="1198507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457200" y="720725"/>
            <a:ext cx="6400800" cy="3600450"/>
          </a:xfrm>
          <a:ln/>
        </p:spPr>
      </p:sp>
      <p:sp>
        <p:nvSpPr>
          <p:cNvPr id="13824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b="1" dirty="0"/>
          </a:p>
        </p:txBody>
      </p:sp>
      <p:sp>
        <p:nvSpPr>
          <p:cNvPr id="3" name="Date Placeholder 2"/>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673699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457200" y="720725"/>
            <a:ext cx="6400800" cy="3600450"/>
          </a:xfrm>
          <a:ln/>
        </p:spPr>
      </p:sp>
      <p:sp>
        <p:nvSpPr>
          <p:cNvPr id="13824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b="1" dirty="0"/>
          </a:p>
        </p:txBody>
      </p:sp>
      <p:sp>
        <p:nvSpPr>
          <p:cNvPr id="3" name="Date Placeholder 2"/>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401893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This lesson covers Gambling winnings and cancellation of credit card debt</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25</a:t>
            </a:fld>
            <a:endParaRPr lang="en-US" altLang="en-US" dirty="0"/>
          </a:p>
        </p:txBody>
      </p:sp>
    </p:spTree>
    <p:extLst>
      <p:ext uri="{BB962C8B-B14F-4D97-AF65-F5344CB8AC3E}">
        <p14:creationId xmlns:p14="http://schemas.microsoft.com/office/powerpoint/2010/main" val="181783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26</a:t>
            </a:fld>
            <a:endParaRPr lang="en-US" altLang="en-US" dirty="0"/>
          </a:p>
        </p:txBody>
      </p:sp>
    </p:spTree>
    <p:extLst>
      <p:ext uri="{BB962C8B-B14F-4D97-AF65-F5344CB8AC3E}">
        <p14:creationId xmlns:p14="http://schemas.microsoft.com/office/powerpoint/2010/main" val="2848363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The Instructor should direct the class to the screening sheet in Pub 4012 and discuss the solvency issue.</a:t>
            </a:r>
            <a:br>
              <a:rPr lang="en-US" b="1" dirty="0"/>
            </a:br>
            <a:endParaRPr lang="en-US" b="1" dirty="0"/>
          </a:p>
          <a:p>
            <a:r>
              <a:rPr lang="en-US" b="1" dirty="0"/>
              <a:t>Note that home mortgage debt is not discussed with new volunteers.</a:t>
            </a:r>
            <a:r>
              <a:rPr lang="en-US" b="1" baseline="0" dirty="0"/>
              <a:t> It is a comprehensive topic.</a:t>
            </a: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27</a:t>
            </a:fld>
            <a:endParaRPr lang="en-US" altLang="en-US" dirty="0"/>
          </a:p>
        </p:txBody>
      </p:sp>
    </p:spTree>
    <p:extLst>
      <p:ext uri="{BB962C8B-B14F-4D97-AF65-F5344CB8AC3E}">
        <p14:creationId xmlns:p14="http://schemas.microsoft.com/office/powerpoint/2010/main" val="4006315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Generally, if a debt for which a taxpayer is personally liable is canceled or forgiven, the taxpayer must include the canceled amount in income. There is no income from canceled debt if the cancelation or forgiveness of debt is a gift or bequest.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A38F4979-D0B8-472D-815A-C664F2AB3C39}" type="slidenum">
              <a:rPr lang="en-US" altLang="en-US" smtClean="0"/>
              <a:pPr>
                <a:spcBef>
                  <a:spcPct val="0"/>
                </a:spcBef>
                <a:buClrTx/>
                <a:buSzTx/>
                <a:buFontTx/>
                <a:buNone/>
              </a:pPr>
              <a:t>28</a:t>
            </a:fld>
            <a:endParaRPr lang="en-US" altLang="en-US" dirty="0"/>
          </a:p>
        </p:txBody>
      </p:sp>
    </p:spTree>
    <p:extLst>
      <p:ext uri="{BB962C8B-B14F-4D97-AF65-F5344CB8AC3E}">
        <p14:creationId xmlns:p14="http://schemas.microsoft.com/office/powerpoint/2010/main" val="2023216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033093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8"/>
          <p:cNvSpPr>
            <a:spLocks noGrp="1" noChangeArrowheads="1"/>
          </p:cNvSpPr>
          <p:nvPr>
            <p:ph type="sldNum" sz="quarter"/>
          </p:nvPr>
        </p:nvSpPr>
        <p:spPr>
          <a:noFill/>
        </p:spPr>
        <p:txBody>
          <a:bodyPr/>
          <a:lstStyle>
            <a:lvl1pPr defTabSz="482648">
              <a:spcBef>
                <a:spcPct val="30000"/>
              </a:spcBef>
              <a:buClr>
                <a:srgbClr val="C00000"/>
              </a:buClr>
              <a:buSzPct val="100000"/>
              <a:buFont typeface="Calibri" panose="020F050202020403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1pPr>
            <a:lvl2pPr marL="768601" indent="-295871" defTabSz="482648">
              <a:spcBef>
                <a:spcPct val="30000"/>
              </a:spcBef>
              <a:buClr>
                <a:srgbClr val="32946A"/>
              </a:buClr>
              <a:buSzPct val="70000"/>
              <a:buFont typeface="Wingdings" panose="05000000000000000000" pitchFamily="2" charset="2"/>
              <a:buChar char="n"/>
              <a:tabLst>
                <a:tab pos="763642" algn="l"/>
                <a:tab pos="1530590" algn="l"/>
                <a:tab pos="2294232" algn="l"/>
                <a:tab pos="3061180" algn="l"/>
              </a:tabLst>
              <a:defRPr sz="1200">
                <a:solidFill>
                  <a:srgbClr val="000000"/>
                </a:solidFill>
                <a:latin typeface="Calibri" panose="020F0502020204030204" pitchFamily="34" charset="0"/>
              </a:defRPr>
            </a:lvl2pPr>
            <a:lvl3pPr marL="1183480" indent="-236366" defTabSz="482648">
              <a:spcBef>
                <a:spcPct val="30000"/>
              </a:spcBef>
              <a:buClr>
                <a:srgbClr val="2D2DB9"/>
              </a:buClr>
              <a:buSzPct val="70000"/>
              <a:buFont typeface="Wingdings" panose="05000000000000000000" pitchFamily="2" charset="2"/>
              <a:buChar char="®"/>
              <a:tabLst>
                <a:tab pos="763642" algn="l"/>
                <a:tab pos="1530590" algn="l"/>
                <a:tab pos="2294232" algn="l"/>
                <a:tab pos="3061180" algn="l"/>
              </a:tabLst>
              <a:defRPr sz="1200">
                <a:solidFill>
                  <a:srgbClr val="000000"/>
                </a:solidFill>
                <a:latin typeface="Calibri" panose="020F0502020204030204" pitchFamily="34" charset="0"/>
              </a:defRPr>
            </a:lvl3pPr>
            <a:lvl4pPr marL="1656211"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4pPr>
            <a:lvl5pPr marL="2130595" indent="-236366" defTabSz="482648">
              <a:spcBef>
                <a:spcPct val="30000"/>
              </a:spcBef>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5pPr>
            <a:lvl6pPr marL="260663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6pPr>
            <a:lvl7pPr marL="3082668"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7pPr>
            <a:lvl8pPr marL="3558705"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8pPr>
            <a:lvl9pPr marL="4034742" indent="-236366" defTabSz="482648" eaLnBrk="0" fontAlgn="base" hangingPunct="0">
              <a:spcBef>
                <a:spcPct val="30000"/>
              </a:spcBef>
              <a:spcAft>
                <a:spcPct val="0"/>
              </a:spcAft>
              <a:buClr>
                <a:srgbClr val="000000"/>
              </a:buClr>
              <a:buSzPct val="100000"/>
              <a:buFont typeface="Arial" panose="020B0604020202020204" pitchFamily="34" charset="0"/>
              <a:buChar char="•"/>
              <a:tabLst>
                <a:tab pos="763642" algn="l"/>
                <a:tab pos="1530590" algn="l"/>
                <a:tab pos="2294232" algn="l"/>
                <a:tab pos="3061180" algn="l"/>
              </a:tabLst>
              <a:defRPr sz="1200">
                <a:solidFill>
                  <a:srgbClr val="000000"/>
                </a:solidFill>
                <a:latin typeface="Calibri" panose="020F0502020204030204" pitchFamily="34" charset="0"/>
              </a:defRPr>
            </a:lvl9pPr>
          </a:lstStyle>
          <a:p>
            <a:pPr>
              <a:spcBef>
                <a:spcPct val="0"/>
              </a:spcBef>
              <a:buClr>
                <a:srgbClr val="000000"/>
              </a:buClr>
              <a:buFont typeface="Arial" panose="020B0604020202020204" pitchFamily="34" charset="0"/>
              <a:buNone/>
            </a:pPr>
            <a:fld id="{7452EDD0-CD73-4980-8773-67EE1C282118}" type="slidenum">
              <a:rPr lang="en-US" altLang="en-US"/>
              <a:pPr>
                <a:spcBef>
                  <a:spcPct val="0"/>
                </a:spcBef>
                <a:buClr>
                  <a:srgbClr val="000000"/>
                </a:buClr>
                <a:buFont typeface="Arial" panose="020B0604020202020204" pitchFamily="34" charset="0"/>
                <a:buNone/>
              </a:pPr>
              <a:t>31</a:t>
            </a:fld>
            <a:endParaRPr lang="en-US" altLang="en-US" dirty="0"/>
          </a:p>
        </p:txBody>
      </p:sp>
      <p:sp>
        <p:nvSpPr>
          <p:cNvPr id="29699" name="Text Box 1"/>
          <p:cNvSpPr txBox="1">
            <a:spLocks noChangeArrowheads="1"/>
          </p:cNvSpPr>
          <p:nvPr/>
        </p:nvSpPr>
        <p:spPr bwMode="auto">
          <a:xfrm>
            <a:off x="1196009" y="719512"/>
            <a:ext cx="4924840" cy="3599213"/>
          </a:xfrm>
          <a:prstGeom prst="rect">
            <a:avLst/>
          </a:prstGeom>
          <a:solidFill>
            <a:srgbClr val="FFFFFF"/>
          </a:solidFill>
          <a:ln w="9360">
            <a:solidFill>
              <a:srgbClr val="000000"/>
            </a:solidFill>
            <a:miter lim="800000"/>
            <a:headEnd/>
            <a:tailEnd/>
          </a:ln>
        </p:spPr>
        <p:txBody>
          <a:bodyPr wrap="none" lIns="96085" tIns="48043" rIns="96085" bIns="48043" anchor="ctr"/>
          <a:lstStyle>
            <a:lvl1pPr>
              <a:spcBef>
                <a:spcPct val="30000"/>
              </a:spcBef>
              <a:buClr>
                <a:srgbClr val="C00000"/>
              </a:buClr>
              <a:buSzPct val="100000"/>
              <a:buFont typeface="Calibri" panose="020F0502020204030204" pitchFamily="34" charset="0"/>
              <a:buChar char="●"/>
              <a:defRPr sz="1200">
                <a:solidFill>
                  <a:srgbClr val="000000"/>
                </a:solidFill>
                <a:latin typeface="Calibri" panose="020F0502020204030204" pitchFamily="34" charset="0"/>
              </a:defRPr>
            </a:lvl1pPr>
            <a:lvl2pPr marL="742950" indent="-285750">
              <a:spcBef>
                <a:spcPct val="30000"/>
              </a:spcBef>
              <a:buClr>
                <a:srgbClr val="32946A"/>
              </a:buClr>
              <a:buSzPct val="70000"/>
              <a:buFont typeface="Wingdings" panose="05000000000000000000" pitchFamily="2" charset="2"/>
              <a:buChar char="n"/>
              <a:defRPr sz="1200">
                <a:solidFill>
                  <a:srgbClr val="000000"/>
                </a:solidFill>
                <a:latin typeface="Calibri" panose="020F0502020204030204" pitchFamily="34" charset="0"/>
              </a:defRPr>
            </a:lvl2pPr>
            <a:lvl3pPr marL="1143000" indent="-228600">
              <a:spcBef>
                <a:spcPct val="30000"/>
              </a:spcBef>
              <a:buClr>
                <a:srgbClr val="2D2DB9"/>
              </a:buClr>
              <a:buSzPct val="70000"/>
              <a:buFont typeface="Wingdings" panose="05000000000000000000" pitchFamily="2" charset="2"/>
              <a:buChar char="®"/>
              <a:defRPr sz="1200">
                <a:solidFill>
                  <a:srgbClr val="000000"/>
                </a:solidFill>
                <a:latin typeface="Calibri" panose="020F0502020204030204" pitchFamily="34" charset="0"/>
              </a:defRPr>
            </a:lvl3pPr>
            <a:lvl4pPr marL="16002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4pPr>
            <a:lvl5pPr marL="2057400" indent="-228600">
              <a:spcBef>
                <a:spcPct val="30000"/>
              </a:spcBef>
              <a:buClr>
                <a:srgbClr val="000000"/>
              </a:buClr>
              <a:buSzPct val="100000"/>
              <a:buFont typeface="Arial" panose="020B0604020202020204" pitchFamily="34" charset="0"/>
              <a:buChar char="•"/>
              <a:defRPr sz="1200">
                <a:solidFill>
                  <a:srgbClr val="000000"/>
                </a:solidFill>
                <a:latin typeface="Calibri" panose="020F0502020204030204" pitchFamily="34" charset="0"/>
              </a:defRPr>
            </a:lvl5pPr>
            <a:lvl6pPr marL="25146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6pPr>
            <a:lvl7pPr marL="29718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7pPr>
            <a:lvl8pPr marL="34290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8pPr>
            <a:lvl9pPr marL="3886200" indent="-228600" defTabSz="457200" eaLnBrk="0" fontAlgn="base" hangingPunct="0">
              <a:spcBef>
                <a:spcPct val="30000"/>
              </a:spcBef>
              <a:spcAft>
                <a:spcPct val="0"/>
              </a:spcAft>
              <a:buClr>
                <a:srgbClr val="000000"/>
              </a:buClr>
              <a:buSzPct val="100000"/>
              <a:buFont typeface="Arial" panose="020B0604020202020204" pitchFamily="34" charset="0"/>
              <a:buChar char="•"/>
              <a:defRPr sz="1200">
                <a:solidFill>
                  <a:srgbClr val="000000"/>
                </a:solidFill>
                <a:latin typeface="Calibri" panose="020F0502020204030204" pitchFamily="34" charset="0"/>
              </a:defRPr>
            </a:lvl9pPr>
          </a:lstStyle>
          <a:p>
            <a:pPr eaLnBrk="1" hangingPunct="1">
              <a:lnSpc>
                <a:spcPct val="101000"/>
              </a:lnSpc>
              <a:spcBef>
                <a:spcPct val="0"/>
              </a:spcBef>
              <a:buClr>
                <a:srgbClr val="000000"/>
              </a:buClr>
              <a:buFont typeface="Verdana" panose="020B0604030504040204" pitchFamily="34" charset="0"/>
              <a:buNone/>
            </a:pPr>
            <a:endParaRPr lang="en-US" altLang="en-US" sz="1900" dirty="0">
              <a:solidFill>
                <a:schemeClr val="bg1"/>
              </a:solidFill>
            </a:endParaRPr>
          </a:p>
        </p:txBody>
      </p:sp>
      <p:sp>
        <p:nvSpPr>
          <p:cNvPr id="29700" name="Rectangle 2"/>
          <p:cNvSpPr>
            <a:spLocks noGrp="1" noChangeArrowheads="1"/>
          </p:cNvSpPr>
          <p:nvPr>
            <p:ph type="body"/>
          </p:nvPr>
        </p:nvSpPr>
        <p:spPr bwMode="auto">
          <a:xfrm>
            <a:off x="730527" y="4559663"/>
            <a:ext cx="5852491" cy="44177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dirty="0">
              <a:latin typeface="Cambria" panose="02040503050406030204" pitchFamily="18" charset="0"/>
            </a:endParaRPr>
          </a:p>
        </p:txBody>
      </p:sp>
    </p:spTree>
    <p:extLst>
      <p:ext uri="{BB962C8B-B14F-4D97-AF65-F5344CB8AC3E}">
        <p14:creationId xmlns:p14="http://schemas.microsoft.com/office/powerpoint/2010/main" val="1182916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Direct class to the Child Tax Credit Section of Tab G in Pub 4012 and have them review the requirements including the Interview Sheet</a:t>
            </a:r>
            <a:br>
              <a:rPr lang="en-US" altLang="en-US" b="1" dirty="0"/>
            </a:br>
            <a:endParaRPr lang="en-US" altLang="en-US" b="1" dirty="0"/>
          </a:p>
          <a:p>
            <a:r>
              <a:rPr lang="en-US" altLang="en-US" b="1" dirty="0"/>
              <a:t>Canadian or Mexican citizen or resident doesn’t count.</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500">
                <a:solidFill>
                  <a:schemeClr val="tx1"/>
                </a:solidFill>
                <a:latin typeface="Calibri" panose="020F0502020204030204" pitchFamily="34" charset="0"/>
              </a:defRPr>
            </a:lvl1pPr>
            <a:lvl2pPr marL="785372" indent="-302066">
              <a:spcBef>
                <a:spcPct val="30000"/>
              </a:spcBef>
              <a:buClr>
                <a:srgbClr val="009900"/>
              </a:buClr>
              <a:buSzPct val="70000"/>
              <a:buFont typeface="Wingdings" panose="05000000000000000000" pitchFamily="2" charset="2"/>
              <a:buChar char="n"/>
              <a:defRPr sz="1500">
                <a:solidFill>
                  <a:schemeClr val="tx1"/>
                </a:solidFill>
                <a:latin typeface="Calibri" panose="020F0502020204030204" pitchFamily="34" charset="0"/>
              </a:defRPr>
            </a:lvl2pPr>
            <a:lvl3pPr marL="1208265" indent="-241653">
              <a:spcBef>
                <a:spcPct val="30000"/>
              </a:spcBef>
              <a:buClr>
                <a:srgbClr val="0070C0"/>
              </a:buClr>
              <a:buSzPct val="70000"/>
              <a:buFont typeface="Wingdings" panose="05000000000000000000" pitchFamily="2" charset="2"/>
              <a:buChar char="®"/>
              <a:defRPr sz="1500">
                <a:solidFill>
                  <a:schemeClr val="tx1"/>
                </a:solidFill>
                <a:latin typeface="Calibri" panose="020F0502020204030204" pitchFamily="34" charset="0"/>
              </a:defRPr>
            </a:lvl3pPr>
            <a:lvl4pPr marL="1691571" indent="-241653">
              <a:spcBef>
                <a:spcPct val="30000"/>
              </a:spcBef>
              <a:defRPr sz="1300">
                <a:solidFill>
                  <a:schemeClr val="tx1"/>
                </a:solidFill>
                <a:latin typeface="Calibri" panose="020F0502020204030204" pitchFamily="34" charset="0"/>
              </a:defRPr>
            </a:lvl4pPr>
            <a:lvl5pPr marL="2174878" indent="-241653">
              <a:spcBef>
                <a:spcPct val="30000"/>
              </a:spcBef>
              <a:defRPr sz="1300">
                <a:solidFill>
                  <a:schemeClr val="tx1"/>
                </a:solidFill>
                <a:latin typeface="Calibri" panose="020F0502020204030204" pitchFamily="34" charset="0"/>
              </a:defRPr>
            </a:lvl5pPr>
            <a:lvl6pPr marL="2658184" indent="-241653" eaLnBrk="0" fontAlgn="base" hangingPunct="0">
              <a:spcBef>
                <a:spcPct val="30000"/>
              </a:spcBef>
              <a:spcAft>
                <a:spcPct val="0"/>
              </a:spcAft>
              <a:defRPr sz="1300">
                <a:solidFill>
                  <a:schemeClr val="tx1"/>
                </a:solidFill>
                <a:latin typeface="Calibri" panose="020F0502020204030204" pitchFamily="34" charset="0"/>
              </a:defRPr>
            </a:lvl6pPr>
            <a:lvl7pPr marL="3141490" indent="-241653" eaLnBrk="0" fontAlgn="base" hangingPunct="0">
              <a:spcBef>
                <a:spcPct val="30000"/>
              </a:spcBef>
              <a:spcAft>
                <a:spcPct val="0"/>
              </a:spcAft>
              <a:defRPr sz="1300">
                <a:solidFill>
                  <a:schemeClr val="tx1"/>
                </a:solidFill>
                <a:latin typeface="Calibri" panose="020F0502020204030204" pitchFamily="34" charset="0"/>
              </a:defRPr>
            </a:lvl7pPr>
            <a:lvl8pPr marL="3624796" indent="-241653" eaLnBrk="0" fontAlgn="base" hangingPunct="0">
              <a:spcBef>
                <a:spcPct val="30000"/>
              </a:spcBef>
              <a:spcAft>
                <a:spcPct val="0"/>
              </a:spcAft>
              <a:defRPr sz="1300">
                <a:solidFill>
                  <a:schemeClr val="tx1"/>
                </a:solidFill>
                <a:latin typeface="Calibri" panose="020F0502020204030204" pitchFamily="34" charset="0"/>
              </a:defRPr>
            </a:lvl8pPr>
            <a:lvl9pPr marL="4108102" indent="-241653"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1F7C6E32-E768-47F4-96D9-39F94E7786DA}" type="slidenum">
              <a:rPr lang="en-US" altLang="en-US" smtClean="0"/>
              <a:pPr>
                <a:spcBef>
                  <a:spcPct val="0"/>
                </a:spcBef>
                <a:buClrTx/>
                <a:buSzTx/>
                <a:buFontTx/>
                <a:buNone/>
              </a:pPr>
              <a:t>32</a:t>
            </a:fld>
            <a:endParaRPr lang="en-US" altLang="en-US"/>
          </a:p>
        </p:txBody>
      </p:sp>
      <p:sp>
        <p:nvSpPr>
          <p:cNvPr id="2" name="Date Placeholder 1"/>
          <p:cNvSpPr>
            <a:spLocks noGrp="1"/>
          </p:cNvSpPr>
          <p:nvPr>
            <p:ph type="dt" idx="10"/>
          </p:nvPr>
        </p:nvSpPr>
        <p:spPr/>
        <p:txBody>
          <a:bodyPr/>
          <a:lstStyle/>
          <a:p>
            <a:pPr>
              <a:defRPr/>
            </a:pPr>
            <a:endParaRPr lang="en-US" altLang="en-US"/>
          </a:p>
        </p:txBody>
      </p:sp>
    </p:spTree>
    <p:extLst>
      <p:ext uri="{BB962C8B-B14F-4D97-AF65-F5344CB8AC3E}">
        <p14:creationId xmlns:p14="http://schemas.microsoft.com/office/powerpoint/2010/main" val="181824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endParaRPr lang="en-US" altLang="en-US" dirty="0"/>
          </a:p>
          <a:p>
            <a:r>
              <a:rPr lang="en-US" altLang="en-US" b="1" dirty="0" smtClean="0"/>
              <a:t>Head</a:t>
            </a:r>
            <a:r>
              <a:rPr lang="en-US" altLang="en-US" b="1" baseline="0" dirty="0" smtClean="0"/>
              <a:t> of Household</a:t>
            </a:r>
            <a:r>
              <a:rPr lang="en-US" altLang="en-US" b="1" dirty="0" smtClean="0"/>
              <a:t> </a:t>
            </a:r>
            <a:r>
              <a:rPr lang="en-US" altLang="en-US" b="1" dirty="0"/>
              <a:t>Filing Status:</a:t>
            </a:r>
            <a:r>
              <a:rPr lang="en-US" altLang="en-US" dirty="0"/>
              <a:t> Filing status that applies to a taxpayer who </a:t>
            </a:r>
            <a:r>
              <a:rPr lang="en-US" altLang="en-US" dirty="0" smtClean="0"/>
              <a:t>provides a home for a qualifying person.  The taxpayer may be single or in some</a:t>
            </a:r>
            <a:r>
              <a:rPr lang="en-US" altLang="en-US" baseline="0" dirty="0" smtClean="0"/>
              <a:t> cases legally married.</a:t>
            </a:r>
            <a:endParaRPr lang="en-US" altLang="en-US"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4175789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endParaRPr lang="en-US" altLang="en-US"/>
          </a:p>
        </p:txBody>
      </p:sp>
      <p:sp>
        <p:nvSpPr>
          <p:cNvPr id="5" name="Slide Number Placeholder 4"/>
          <p:cNvSpPr>
            <a:spLocks noGrp="1"/>
          </p:cNvSpPr>
          <p:nvPr>
            <p:ph type="sldNum" sz="quarter" idx="11"/>
          </p:nvPr>
        </p:nvSpPr>
        <p:spPr/>
        <p:txBody>
          <a:bodyPr/>
          <a:lstStyle/>
          <a:p>
            <a:pPr>
              <a:defRPr/>
            </a:pPr>
            <a:fld id="{F3548ACA-F1F6-40AB-A8C9-F131FE98AA32}" type="slidenum">
              <a:rPr lang="en-US" altLang="en-US" smtClean="0"/>
              <a:pPr>
                <a:defRPr/>
              </a:pPr>
              <a:t>33</a:t>
            </a:fld>
            <a:endParaRPr lang="en-US" altLang="en-US"/>
          </a:p>
        </p:txBody>
      </p:sp>
    </p:spTree>
    <p:extLst>
      <p:ext uri="{BB962C8B-B14F-4D97-AF65-F5344CB8AC3E}">
        <p14:creationId xmlns:p14="http://schemas.microsoft.com/office/powerpoint/2010/main" val="3633115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Direct class to the Child and Dependent Care Credit section of Pub 4012 Tab G and discuss “Who is a qualifying person” and “What are qualifying expenses”</a:t>
            </a:r>
            <a:br>
              <a:rPr lang="en-US" b="1" dirty="0"/>
            </a:br>
            <a:endParaRPr lang="en-US" b="1" dirty="0"/>
          </a:p>
          <a:p>
            <a:r>
              <a:rPr lang="en-US" b="1" dirty="0"/>
              <a:t>Have the class “Walk down” the Decision Tree.</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35</a:t>
            </a:fld>
            <a:endParaRPr lang="en-US" altLang="en-US" dirty="0"/>
          </a:p>
        </p:txBody>
      </p:sp>
    </p:spTree>
    <p:extLst>
      <p:ext uri="{BB962C8B-B14F-4D97-AF65-F5344CB8AC3E}">
        <p14:creationId xmlns:p14="http://schemas.microsoft.com/office/powerpoint/2010/main" val="439626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Calibri" pitchFamily="34" charset="0"/>
              <a:buNone/>
            </a:pPr>
            <a:r>
              <a:rPr lang="en-US" altLang="en-US" b="1" dirty="0"/>
              <a:t>Kindergarten used to be included. It was removed a few years ago.</a:t>
            </a:r>
          </a:p>
          <a:p>
            <a:pPr marL="0" indent="0" eaLnBrk="1" hangingPunct="1">
              <a:buFont typeface="Calibri" pitchFamily="34" charset="0"/>
              <a:buNone/>
            </a:pPr>
            <a:r>
              <a:rPr lang="en-US" altLang="en-US" b="1" dirty="0"/>
              <a:t>Some in-home care may be used as either medical expense or dependent care—not both.</a:t>
            </a:r>
          </a:p>
          <a:p>
            <a:pPr marL="0" indent="0" eaLnBrk="1" hangingPunct="1">
              <a:buFont typeface="Calibri" pitchFamily="34" charset="0"/>
              <a:buNone/>
            </a:pPr>
            <a:endParaRPr lang="en-US" altLang="en-US" b="1" dirty="0"/>
          </a:p>
          <a:p>
            <a:pPr marL="0" indent="0" eaLnBrk="1" hangingPunct="1">
              <a:buFont typeface="Calibri" pitchFamily="34" charset="0"/>
              <a:buNone/>
            </a:pPr>
            <a:r>
              <a:rPr lang="en-US" altLang="en-US" b="1" dirty="0"/>
              <a:t>Wages and employment taxes for household employee is an allowed expense; however, it is out of scope.</a:t>
            </a:r>
          </a:p>
          <a:p>
            <a:pPr marL="0" indent="0" eaLnBrk="1" hangingPunct="1">
              <a:buFont typeface="Calibri" pitchFamily="34" charset="0"/>
              <a:buNone/>
            </a:pPr>
            <a:endParaRPr lang="en-US" altLang="en-US" b="1" dirty="0"/>
          </a:p>
          <a:p>
            <a:pPr marL="0" indent="0" eaLnBrk="1" hangingPunct="1">
              <a:buFont typeface="Calibri" pitchFamily="34" charset="0"/>
              <a:buNone/>
            </a:pPr>
            <a:r>
              <a:rPr lang="en-US" altLang="en-US" b="1" dirty="0"/>
              <a:t>Household services that are at least partly for the well-being and protection of a qualifying person are ok. [includes housekeeper, maid, or cook—but not a chauffeur or gardener]</a:t>
            </a:r>
            <a:br>
              <a:rPr lang="en-US" altLang="en-US" b="1" dirty="0"/>
            </a:br>
            <a:endParaRPr lang="en-US" altLang="en-US" b="1" dirty="0"/>
          </a:p>
          <a:p>
            <a:pPr marL="0" indent="0" eaLnBrk="1" hangingPunct="1">
              <a:buFont typeface="Calibri" pitchFamily="34" charset="0"/>
              <a:buNone/>
            </a:pPr>
            <a:r>
              <a:rPr lang="en-US" altLang="en-US" b="1" dirty="0"/>
              <a:t>From Instructions to Form 2441: </a:t>
            </a:r>
            <a:br>
              <a:rPr lang="en-US" altLang="en-US" b="1" dirty="0"/>
            </a:br>
            <a:endParaRPr lang="en-US" altLang="en-US" b="1" dirty="0"/>
          </a:p>
          <a:p>
            <a:pPr marL="234950" lvl="1" indent="0">
              <a:buFont typeface="Wingdings" pitchFamily="2" charset="2"/>
              <a:buNone/>
            </a:pPr>
            <a:r>
              <a:rPr lang="en-US" altLang="en-US" b="1" dirty="0"/>
              <a:t>Care includes the cost of services for the qualifying person's well-being and protection. It does not include the cost of food, lodging, education, clothing, or entertainment.</a:t>
            </a:r>
            <a:br>
              <a:rPr lang="en-US" altLang="en-US" b="1" dirty="0"/>
            </a:br>
            <a:endParaRPr lang="en-US" altLang="en-US" b="1" dirty="0"/>
          </a:p>
          <a:p>
            <a:pPr marL="234950" lvl="1" indent="0">
              <a:buFont typeface="Wingdings" pitchFamily="2" charset="2"/>
              <a:buNone/>
            </a:pPr>
            <a:r>
              <a:rPr lang="en-US" altLang="en-US" b="1" dirty="0"/>
              <a:t>You can include the cost of care provided outside your home for your dependent under age 13 or any other qualifying person who regularly spends at least 8 hours a day in your home. If the care was provided by a dependent care center, the center must meet all applicable state and local regulations. A dependent care center is a place that provides care for more than six persons (other than persons who live there) and receives a fee, payment, or grant for providing services for any of those persons, even if the center is not run for profit.</a:t>
            </a:r>
            <a:br>
              <a:rPr lang="en-US" altLang="en-US" b="1" dirty="0"/>
            </a:br>
            <a:endParaRPr lang="en-US" altLang="en-US" b="1" dirty="0"/>
          </a:p>
          <a:p>
            <a:pPr marL="234950" lvl="1" indent="0">
              <a:buFont typeface="Wingdings" pitchFamily="2" charset="2"/>
              <a:buNone/>
            </a:pPr>
            <a:r>
              <a:rPr lang="en-US" altLang="en-US" b="1" dirty="0"/>
              <a:t>You can include amounts paid for items other than the care of your child (such as food and schooling) only if the items are incidental to the care of the child and cannot be separated from the total cost. But do not include the cost of schooling for a child in kindergarten or above. You can include the cost of a day camp, even if it specializes in a particular activity, such as computers or soccer. But do not include any expenses for sending your child to an overnight camp, summer school, or a tutoring program.</a:t>
            </a:r>
          </a:p>
          <a:p>
            <a:pPr marL="234950" lvl="1" indent="0" eaLnBrk="1" hangingPunct="1">
              <a:buFont typeface="Calibri" pitchFamily="34" charset="0"/>
              <a:buNone/>
            </a:pPr>
            <a:endParaRPr lang="en-US" altLang="en-US" b="1" dirty="0"/>
          </a:p>
          <a:p>
            <a:pPr marL="0" indent="0" eaLnBrk="1" hangingPunct="1">
              <a:buFont typeface="Calibri" pitchFamily="34" charset="0"/>
              <a:buNone/>
            </a:pPr>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2DC096B1-2034-4DA7-9610-9AC3E07A8725}" type="slidenum">
              <a:rPr lang="en-US" altLang="en-US" sz="1500" smtClean="0"/>
              <a:pPr>
                <a:spcBef>
                  <a:spcPct val="0"/>
                </a:spcBef>
                <a:buClrTx/>
                <a:buSzTx/>
                <a:buFontTx/>
                <a:buNone/>
              </a:pPr>
              <a:t>37</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95343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you can’t get the EIN, SSN or ITIN for the provider you cannot e-file and must complete an explanation on the back of Form 2441.</a:t>
            </a:r>
          </a:p>
          <a:p>
            <a:r>
              <a:rPr lang="en-US" altLang="en-US" dirty="0"/>
              <a:t>If caregiver is your employee, and total payments were more than $2000, then Schedule H for household employees is required, and return is out of scope.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29EEDF62-0ED0-4983-AF63-8C451406190E}" type="slidenum">
              <a:rPr lang="en-US" altLang="en-US" sz="1500" smtClean="0"/>
              <a:pPr>
                <a:spcBef>
                  <a:spcPct val="0"/>
                </a:spcBef>
                <a:buClrTx/>
                <a:buSzTx/>
                <a:buFontTx/>
                <a:buNone/>
              </a:pPr>
              <a:t>38</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433199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25450"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Even if there is no tax liability (i.e. the taxpayer owes no money), the taxpayer can still receive a check from the IRS.</a:t>
            </a:r>
            <a:br>
              <a:rPr lang="en-US" altLang="en-US" b="1" dirty="0"/>
            </a:br>
            <a:endParaRPr lang="en-US" altLang="en-US" b="1" dirty="0"/>
          </a:p>
          <a:p>
            <a:r>
              <a:rPr lang="en-US" altLang="en-US" b="1" dirty="0"/>
              <a:t>Direct the class to Pub 4012 Tab I and lead a discussion on the rules</a:t>
            </a:r>
            <a:r>
              <a:rPr lang="en-US" altLang="en-US" b="1" baseline="0" dirty="0"/>
              <a:t> for EIC and stress that the calculation will be based on the information entered in the return so accurate personal information, </a:t>
            </a:r>
            <a:r>
              <a:rPr lang="en-US" altLang="en-US" b="1" baseline="0" dirty="0" err="1"/>
              <a:t>especiall</a:t>
            </a:r>
            <a:r>
              <a:rPr lang="en-US" altLang="en-US" b="1" baseline="0" dirty="0"/>
              <a:t> birthdates are important</a:t>
            </a:r>
            <a:endParaRPr lang="en-US" altLang="en-US" b="1"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52C4FF41-A19C-4D95-82A9-A9BBD037F063}" type="slidenum">
              <a:rPr lang="en-US" altLang="en-US"/>
              <a:pPr>
                <a:spcBef>
                  <a:spcPct val="0"/>
                </a:spcBef>
                <a:buClrTx/>
                <a:buSzTx/>
                <a:buFontTx/>
                <a:buNone/>
              </a:pPr>
              <a:t>39</a:t>
            </a:fld>
            <a:endParaRPr lang="en-US" altLang="en-US"/>
          </a:p>
        </p:txBody>
      </p:sp>
      <p:sp>
        <p:nvSpPr>
          <p:cNvPr id="63493"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fld id="{5D64A3F3-5F28-4E6D-8B50-0597705A55E5}" type="datetime1">
              <a:rPr lang="en-US" altLang="en-US" sz="1200" smtClean="0"/>
              <a:t>10/18/2019</a:t>
            </a:fld>
            <a:endParaRPr lang="en-US" altLang="en-US" sz="1200"/>
          </a:p>
        </p:txBody>
      </p:sp>
      <p:sp>
        <p:nvSpPr>
          <p:cNvPr id="63494"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8825" indent="-29210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8400" indent="-233363">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5125" indent="-233363">
              <a:spcBef>
                <a:spcPct val="30000"/>
              </a:spcBef>
              <a:defRPr sz="1200">
                <a:solidFill>
                  <a:schemeClr val="tx1"/>
                </a:solidFill>
                <a:latin typeface="Calibri" panose="020F0502020204030204" pitchFamily="34" charset="0"/>
              </a:defRPr>
            </a:lvl4pPr>
            <a:lvl5pPr marL="2103438" indent="-233363">
              <a:spcBef>
                <a:spcPct val="30000"/>
              </a:spcBef>
              <a:defRPr sz="1200">
                <a:solidFill>
                  <a:schemeClr val="tx1"/>
                </a:solidFill>
                <a:latin typeface="Calibri" panose="020F0502020204030204" pitchFamily="34" charset="0"/>
              </a:defRPr>
            </a:lvl5pPr>
            <a:lvl6pPr marL="2560638" indent="-233363" eaLnBrk="0" fontAlgn="base" hangingPunct="0">
              <a:spcBef>
                <a:spcPct val="30000"/>
              </a:spcBef>
              <a:spcAft>
                <a:spcPct val="0"/>
              </a:spcAft>
              <a:defRPr sz="1200">
                <a:solidFill>
                  <a:schemeClr val="tx1"/>
                </a:solidFill>
                <a:latin typeface="Calibri" panose="020F0502020204030204" pitchFamily="34" charset="0"/>
              </a:defRPr>
            </a:lvl6pPr>
            <a:lvl7pPr marL="3017838" indent="-233363" eaLnBrk="0" fontAlgn="base" hangingPunct="0">
              <a:spcBef>
                <a:spcPct val="30000"/>
              </a:spcBef>
              <a:spcAft>
                <a:spcPct val="0"/>
              </a:spcAft>
              <a:defRPr sz="1200">
                <a:solidFill>
                  <a:schemeClr val="tx1"/>
                </a:solidFill>
                <a:latin typeface="Calibri" panose="020F0502020204030204" pitchFamily="34" charset="0"/>
              </a:defRPr>
            </a:lvl7pPr>
            <a:lvl8pPr marL="3475038" indent="-233363" eaLnBrk="0" fontAlgn="base" hangingPunct="0">
              <a:spcBef>
                <a:spcPct val="30000"/>
              </a:spcBef>
              <a:spcAft>
                <a:spcPct val="0"/>
              </a:spcAft>
              <a:defRPr sz="1200">
                <a:solidFill>
                  <a:schemeClr val="tx1"/>
                </a:solidFill>
                <a:latin typeface="Calibri" panose="020F0502020204030204" pitchFamily="34" charset="0"/>
              </a:defRPr>
            </a:lvl8pPr>
            <a:lvl9pPr marL="3932238"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a:t>Earned Income Credit</a:t>
            </a:r>
          </a:p>
        </p:txBody>
      </p:sp>
      <p:sp>
        <p:nvSpPr>
          <p:cNvPr id="63495" name="Footer Placeholder 2"/>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buClrTx/>
              <a:buSzTx/>
              <a:buFontTx/>
              <a:buNone/>
            </a:pPr>
            <a:r>
              <a:rPr lang="en-US" altLang="en-US" sz="1200"/>
              <a:t>National Tax Training Committee</a:t>
            </a:r>
          </a:p>
        </p:txBody>
      </p:sp>
    </p:spTree>
    <p:extLst>
      <p:ext uri="{BB962C8B-B14F-4D97-AF65-F5344CB8AC3E}">
        <p14:creationId xmlns:p14="http://schemas.microsoft.com/office/powerpoint/2010/main" val="3885185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25450" y="698500"/>
            <a:ext cx="62039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55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Earned Income Credit</a:t>
            </a:r>
          </a:p>
        </p:txBody>
      </p:sp>
      <p:sp>
        <p:nvSpPr>
          <p:cNvPr id="655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4AB33042-F0C3-437E-8A15-329979D6316C}" type="datetime1">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10/18/2019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554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0F03984A-DACB-4A4F-BB24-F32EBC3441E4}" type="slidenum">
              <a:rPr kumimoji="0" lang="en-US" alt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40</a:t>
            </a:fld>
            <a:endParaRPr kumimoji="0" lang="en-US" alt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5543" name="Footer Placeholder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National Tax Training Committee</a:t>
            </a:r>
          </a:p>
        </p:txBody>
      </p:sp>
    </p:spTree>
    <p:extLst>
      <p:ext uri="{BB962C8B-B14F-4D97-AF65-F5344CB8AC3E}">
        <p14:creationId xmlns:p14="http://schemas.microsoft.com/office/powerpoint/2010/main" val="434983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731799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026785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82255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30063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39939"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r>
              <a:rPr lang="en-US" altLang="en-US" b="1" dirty="0"/>
              <a:t>The trifold laminate can be helpful in determining head of household filing status.</a:t>
            </a:r>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632471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40792011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318288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4925194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996976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129307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2394344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6216562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0614052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443018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27266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794200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C5CEE3AE-188C-4664-BDD2-03CAB46821EF}" type="slidenum">
              <a:rPr lang="en-US" altLang="en-US" smtClean="0"/>
              <a:pPr>
                <a:defRPr/>
              </a:pPr>
              <a:t>6</a:t>
            </a:fld>
            <a:endParaRPr lang="en-US" altLang="en-US" dirty="0"/>
          </a:p>
        </p:txBody>
      </p:sp>
    </p:spTree>
    <p:extLst>
      <p:ext uri="{BB962C8B-B14F-4D97-AF65-F5344CB8AC3E}">
        <p14:creationId xmlns:p14="http://schemas.microsoft.com/office/powerpoint/2010/main" val="2897621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704850" y="922338"/>
            <a:ext cx="5903913" cy="3321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1161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Direct student to open Pub 4012 to Page </a:t>
            </a:r>
            <a:r>
              <a:rPr lang="en-US" altLang="en-US" b="1" dirty="0" smtClean="0"/>
              <a:t>B-7 </a:t>
            </a:r>
            <a:r>
              <a:rPr lang="en-US" altLang="en-US" b="1" dirty="0"/>
              <a:t>and then lead the discussion</a:t>
            </a:r>
            <a:br>
              <a:rPr lang="en-US" altLang="en-US" b="1" dirty="0"/>
            </a:br>
            <a:endParaRPr lang="en-US" altLang="en-US" b="1" dirty="0"/>
          </a:p>
          <a:p>
            <a:r>
              <a:rPr lang="en-US" altLang="en-US" b="1" dirty="0"/>
              <a:t>Don’t miss the footnotes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C00000"/>
              </a:buClr>
              <a:buFont typeface="Calibri" panose="020F0502020204030204" pitchFamily="34" charset="0"/>
              <a:buChar char="●"/>
              <a:defRPr sz="1300">
                <a:solidFill>
                  <a:schemeClr val="tx1"/>
                </a:solidFill>
                <a:latin typeface="Calibri" panose="020F0502020204030204" pitchFamily="34" charset="0"/>
              </a:defRPr>
            </a:lvl1pPr>
            <a:lvl2pPr marL="785372" indent="-302066">
              <a:spcBef>
                <a:spcPct val="30000"/>
              </a:spcBef>
              <a:buClr>
                <a:srgbClr val="008000"/>
              </a:buClr>
              <a:buSzPct val="70000"/>
              <a:buFont typeface="Wingdings" panose="05000000000000000000" pitchFamily="2" charset="2"/>
              <a:buChar char="n"/>
              <a:defRPr sz="1300">
                <a:solidFill>
                  <a:schemeClr val="tx1"/>
                </a:solidFill>
                <a:latin typeface="Calibri" panose="020F0502020204030204" pitchFamily="34" charset="0"/>
              </a:defRPr>
            </a:lvl2pPr>
            <a:lvl3pPr marL="1208265" indent="-241653">
              <a:spcBef>
                <a:spcPct val="30000"/>
              </a:spcBef>
              <a:buClr>
                <a:schemeClr val="tx2"/>
              </a:buClr>
              <a:buSzPct val="70000"/>
              <a:buFont typeface="Wingdings" panose="05000000000000000000" pitchFamily="2" charset="2"/>
              <a:buChar char="®"/>
              <a:defRPr sz="1300">
                <a:solidFill>
                  <a:schemeClr val="tx1"/>
                </a:solidFill>
                <a:latin typeface="Calibri" panose="020F0502020204030204" pitchFamily="34" charset="0"/>
              </a:defRPr>
            </a:lvl3pPr>
            <a:lvl4pPr marL="1691571" indent="-241653">
              <a:spcBef>
                <a:spcPct val="30000"/>
              </a:spcBef>
              <a:buFont typeface="Arial" panose="020B0604020202020204" pitchFamily="34" charset="0"/>
              <a:buChar char="•"/>
              <a:defRPr sz="1300">
                <a:solidFill>
                  <a:schemeClr val="tx1"/>
                </a:solidFill>
                <a:latin typeface="Calibri" panose="020F0502020204030204" pitchFamily="34" charset="0"/>
              </a:defRPr>
            </a:lvl4pPr>
            <a:lvl5pPr marL="2174878" indent="-241653">
              <a:spcBef>
                <a:spcPct val="30000"/>
              </a:spcBef>
              <a:buFont typeface="Arial" panose="020B0604020202020204" pitchFamily="34" charset="0"/>
              <a:buChar char="•"/>
              <a:defRPr sz="1300">
                <a:solidFill>
                  <a:schemeClr val="tx1"/>
                </a:solidFill>
                <a:latin typeface="Calibri" panose="020F0502020204030204" pitchFamily="34" charset="0"/>
              </a:defRPr>
            </a:lvl5pPr>
            <a:lvl6pPr marL="2658184"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3141490"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624796"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4108102" indent="-241653" eaLnBrk="0" fontAlgn="base" hangingPunct="0">
              <a:spcBef>
                <a:spcPct val="30000"/>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spcBef>
                <a:spcPct val="0"/>
              </a:spcBef>
              <a:buClrTx/>
              <a:buFontTx/>
              <a:buNone/>
            </a:pPr>
            <a:fld id="{40A10866-2820-46CB-8D77-63ABCBEA09B7}" type="slidenum">
              <a:rPr lang="en-US" altLang="en-US" smtClean="0"/>
              <a:pPr>
                <a:spcBef>
                  <a:spcPct val="0"/>
                </a:spcBef>
                <a:buClrTx/>
                <a:buFontTx/>
                <a:buNone/>
              </a:pPr>
              <a:t>8</a:t>
            </a:fld>
            <a:endParaRPr lang="en-US" altLang="en-US"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21240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bwMode="auto">
          <a:xfrm>
            <a:off x="704850" y="922338"/>
            <a:ext cx="5905500" cy="3322637"/>
          </a:xfrm>
          <a:solidFill>
            <a:srgbClr val="FFFFFF"/>
          </a:solidFill>
          <a:ln>
            <a:solidFill>
              <a:srgbClr val="000000"/>
            </a:solidFill>
            <a:miter lim="800000"/>
            <a:headEnd/>
            <a:tailEnd/>
          </a:ln>
        </p:spPr>
      </p:sp>
      <p:sp>
        <p:nvSpPr>
          <p:cNvPr id="22531" name="Rectangle 2"/>
          <p:cNvSpPr>
            <a:spLocks noGrp="1" noChangeArrowheads="1"/>
          </p:cNvSpPr>
          <p:nvPr>
            <p:ph type="body" idx="1"/>
          </p:nvPr>
        </p:nvSpPr>
        <p:spPr bwMode="auto">
          <a:xfrm>
            <a:off x="1131147" y="4567237"/>
            <a:ext cx="5057987" cy="36887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marL="0" indent="0">
              <a:buNone/>
            </a:pPr>
            <a:endParaRPr lang="en-US" altLang="en-US" b="1"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3619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597050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Tara Baker - Single Working Parent Lesson</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477124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Tara Baker - Single Working Parent Lesson</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smtClean="0"/>
              <a:t>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smtClean="0"/>
              <a:t>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542187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smtClean="0"/>
              <a:t>Tara Baker - Single Working Parent Lesson</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smtClean="0"/>
              <a:t>Edit Master text styles</a:t>
            </a:r>
          </a:p>
          <a:p>
            <a:pPr lvl="1"/>
            <a:r>
              <a:rPr lang="en-US" smtClean="0"/>
              <a:t>Second level</a:t>
            </a:r>
          </a:p>
          <a:p>
            <a:pPr lvl="2"/>
            <a:r>
              <a:rPr lang="en-US" smtClean="0"/>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smtClean="0"/>
              <a:t>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69210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smtClean="0"/>
              <a:t>Tara Baker - Single Working Parent Lesson</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smtClean="0"/>
              <a:t>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6639538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Tara Baker - Single Working Parent Lesson</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57684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7" pos="800">
          <p15:clr>
            <a:srgbClr val="FBAE40"/>
          </p15:clr>
        </p15:guide>
        <p15:guide id="8" pos="6944">
          <p15:clr>
            <a:srgbClr val="FBAE40"/>
          </p15:clr>
        </p15:guide>
        <p15:guide id="9" orient="horz" pos="828">
          <p15:clr>
            <a:srgbClr val="FBAE40"/>
          </p15:clr>
        </p15:guide>
        <p15:guide id="10" pos="1067">
          <p15:clr>
            <a:srgbClr val="FBAE40"/>
          </p15:clr>
        </p15:guide>
        <p15:guide id="11" pos="92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smtClean="0"/>
              <a:t>Tara Baker - Single Working Parent Lesson</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674817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smtClean="0"/>
              <a:t>Tara Baker - Single Working Parent Lesson</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162425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smtClean="0">
                <a:solidFill>
                  <a:prstClr val="black">
                    <a:tint val="75000"/>
                  </a:prstClr>
                </a:solidFill>
              </a:rPr>
              <a:t>Tara Baker - Single Working Parent Lesson</a:t>
            </a:r>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904548E9-6249-43D8-B9E7-ADE04452238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p:nvPr>
        </p:nvSpPr>
        <p:spPr>
          <a:xfrm>
            <a:off x="838205" y="4114800"/>
            <a:ext cx="10492873" cy="1828800"/>
          </a:xfrm>
        </p:spPr>
        <p:txBody>
          <a:bodyPr/>
          <a:lstStyle>
            <a:lvl1pPr>
              <a:defRPr/>
            </a:lvl1pPr>
            <a:lvl2pPr>
              <a:defRPr/>
            </a:lvl2pPr>
          </a:lstStyle>
          <a:p>
            <a:pPr lvl="0"/>
            <a:r>
              <a:rPr lang="en-US" smtClean="0"/>
              <a:t>Edit Master text styles</a:t>
            </a:r>
          </a:p>
          <a:p>
            <a:pPr lvl="1"/>
            <a:r>
              <a:rPr lang="en-US" smtClean="0"/>
              <a:t>Second level</a:t>
            </a:r>
          </a:p>
        </p:txBody>
      </p:sp>
      <p:sp>
        <p:nvSpPr>
          <p:cNvPr id="4" name="Picture Placeholder 3"/>
          <p:cNvSpPr>
            <a:spLocks noGrp="1"/>
          </p:cNvSpPr>
          <p:nvPr>
            <p:ph type="pic" sz="quarter" idx="15"/>
          </p:nvPr>
        </p:nvSpPr>
        <p:spPr>
          <a:xfrm>
            <a:off x="838205" y="2141538"/>
            <a:ext cx="10492873" cy="1828800"/>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30305049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Tara Baker - NJ Version - Single Working Parent</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AE820BBC-AC8A-41A2-B5A2-A38EDA688333}"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4990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Tara Baker - NJ Version - Single Working Parent</a:t>
            </a:r>
            <a:endParaRPr lang="en-US" dirty="0"/>
          </a:p>
        </p:txBody>
      </p:sp>
      <p:sp>
        <p:nvSpPr>
          <p:cNvPr id="5" name="Slide Number Placeholder 4"/>
          <p:cNvSpPr>
            <a:spLocks noGrp="1"/>
          </p:cNvSpPr>
          <p:nvPr>
            <p:ph type="sldNum" sz="quarter" idx="12"/>
          </p:nvPr>
        </p:nvSpPr>
        <p:spPr/>
        <p:txBody>
          <a:bodyPr/>
          <a:lstStyle/>
          <a:p>
            <a:pPr>
              <a:defRPr/>
            </a:pPr>
            <a:fld id="{CE176C80-3929-4771-A23C-9F9CC74EC15F}"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86739658"/>
      </p:ext>
    </p:extLst>
  </p:cSld>
  <p:clrMapOvr>
    <a:masterClrMapping/>
  </p:clrMapOvr>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pPr>
              <a:defRPr/>
            </a:pPr>
            <a:r>
              <a:rPr lang="en-US"/>
              <a:t>Tara Baker - NJ Version - Single Working Parent</a:t>
            </a:r>
            <a:endParaRPr lang="en-US" dirty="0"/>
          </a:p>
        </p:txBody>
      </p:sp>
      <p:sp>
        <p:nvSpPr>
          <p:cNvPr id="9" name="Slide Number Placeholder 8"/>
          <p:cNvSpPr>
            <a:spLocks noGrp="1"/>
          </p:cNvSpPr>
          <p:nvPr>
            <p:ph type="sldNum" sz="quarter" idx="12"/>
          </p:nvPr>
        </p:nvSpPr>
        <p:spPr/>
        <p:txBody>
          <a:bodyPr/>
          <a:lstStyle/>
          <a:p>
            <a:pPr>
              <a:defRPr/>
            </a:pPr>
            <a:fld id="{6F3A8DBD-CFCB-446C-B8A6-1CA899896161}"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189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Tara Baker - NJ Version - Single Working Parent</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0C71C609-0F0D-4841-9F2F-030B3379F104}"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123011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t>Tara Baker - NJ Version - Single Working Parent</a:t>
            </a:r>
            <a:endParaRPr lang="en-US" dirty="0"/>
          </a:p>
        </p:txBody>
      </p:sp>
      <p:sp>
        <p:nvSpPr>
          <p:cNvPr id="5" name="Slide Number Placeholder 4"/>
          <p:cNvSpPr>
            <a:spLocks noGrp="1"/>
          </p:cNvSpPr>
          <p:nvPr>
            <p:ph type="sldNum" sz="quarter" idx="12"/>
          </p:nvPr>
        </p:nvSpPr>
        <p:spPr/>
        <p:txBody>
          <a:bodyPr/>
          <a:lstStyle/>
          <a:p>
            <a:pPr>
              <a:defRPr/>
            </a:pPr>
            <a:fld id="{9C9E3000-1FE7-4597-BE23-A1AC10F0DE04}"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1656948"/>
      </p:ext>
    </p:extLst>
  </p:cSld>
  <p:clrMapOvr>
    <a:masterClrMapping/>
  </p:clrMapOvr>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2"/>
          </p:nvPr>
        </p:nvSpPr>
        <p:spPr/>
        <p:txBody>
          <a:bodyPr/>
          <a:lstStyle/>
          <a:p>
            <a:pPr>
              <a:defRPr/>
            </a:pPr>
            <a:fld id="{9812D7E6-FB69-44F1-8A56-928FF0B4A47C}"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6386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0C71C609-0F0D-4841-9F2F-030B3379F104}"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893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smtClean="0"/>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976742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Tara Baker - NJ Version - Single Working Parent</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95979430"/>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Lst>
  <p:timing>
    <p:tnLst>
      <p:par>
        <p:cTn id="1" dur="indefinite" restart="never" nodeType="tmRoot"/>
      </p:par>
    </p:tnLst>
  </p:timing>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0" pos="1067" userDrawn="1">
          <p15:clr>
            <a:srgbClr val="F26B43"/>
          </p15:clr>
        </p15:guide>
        <p15:guide id="11" orient="horz" pos="1344" userDrawn="1">
          <p15:clr>
            <a:srgbClr val="F26B43"/>
          </p15:clr>
        </p15:guide>
        <p15:guide id="12" pos="683" userDrawn="1">
          <p15:clr>
            <a:srgbClr val="F26B43"/>
          </p15:clr>
        </p15:guide>
        <p15:guide id="13" orient="horz" pos="1056" userDrawn="1">
          <p15:clr>
            <a:srgbClr val="F26B43"/>
          </p15:clr>
        </p15:guide>
        <p15:guide id="14" orient="horz" pos="828" userDrawn="1">
          <p15:clr>
            <a:srgbClr val="F26B43"/>
          </p15:clr>
        </p15:guide>
        <p15:guide id="15" pos="8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Tara Baker - Single Working Parent Lesson</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1C609-0F0D-4841-9F2F-030B3379F104}" type="slidenum">
              <a:rPr lang="en-US" altLang="en-US" smtClean="0"/>
              <a:pPr>
                <a:defRPr/>
              </a:pPr>
              <a:t>‹#›</a:t>
            </a:fld>
            <a:endParaRPr lang="en-US" altLang="en-US" dirty="0"/>
          </a:p>
        </p:txBody>
      </p:sp>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05699942"/>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Lst>
  <p:timing>
    <p:tnLst>
      <p:par>
        <p:cTn id="1" dur="indefinite" restart="never" nodeType="tmRoot"/>
      </p:par>
    </p:tnLst>
  </p:timing>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0" pos="1067">
          <p15:clr>
            <a:srgbClr val="F26B43"/>
          </p15:clr>
        </p15:guide>
        <p15:guide id="11" orient="horz" pos="1344">
          <p15:clr>
            <a:srgbClr val="F26B43"/>
          </p15:clr>
        </p15:guide>
        <p15:guide id="12" pos="683">
          <p15:clr>
            <a:srgbClr val="F26B43"/>
          </p15:clr>
        </p15:guide>
        <p15:guide id="13" orient="horz" pos="1056">
          <p15:clr>
            <a:srgbClr val="F26B43"/>
          </p15:clr>
        </p15:guide>
        <p15:guide id="14" orient="horz" pos="828">
          <p15:clr>
            <a:srgbClr val="F26B43"/>
          </p15:clr>
        </p15:guide>
        <p15:guide id="15" pos="8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9.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ubtitle 1"/>
          <p:cNvSpPr>
            <a:spLocks noGrp="1"/>
          </p:cNvSpPr>
          <p:nvPr>
            <p:ph type="subTitle" idx="1"/>
          </p:nvPr>
        </p:nvSpPr>
        <p:spPr/>
        <p:txBody>
          <a:bodyPr/>
          <a:lstStyle/>
          <a:p>
            <a:r>
              <a:rPr lang="en-US" altLang="en-US"/>
              <a:t>Tara Baker</a:t>
            </a:r>
            <a:endParaRPr lang="en-US" altLang="en-US" dirty="0"/>
          </a:p>
        </p:txBody>
      </p:sp>
      <p:sp>
        <p:nvSpPr>
          <p:cNvPr id="4098" name="Title 1"/>
          <p:cNvSpPr>
            <a:spLocks noGrp="1"/>
          </p:cNvSpPr>
          <p:nvPr>
            <p:ph type="title"/>
          </p:nvPr>
        </p:nvSpPr>
        <p:spPr/>
        <p:txBody>
          <a:bodyPr/>
          <a:lstStyle/>
          <a:p>
            <a:r>
              <a:rPr lang="en-US" altLang="en-US" dirty="0"/>
              <a:t>Single Working Parent</a:t>
            </a:r>
          </a:p>
        </p:txBody>
      </p:sp>
    </p:spTree>
    <p:extLst>
      <p:ext uri="{BB962C8B-B14F-4D97-AF65-F5344CB8AC3E}">
        <p14:creationId xmlns:p14="http://schemas.microsoft.com/office/powerpoint/2010/main" val="92869635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5" name="Rectangle 11"/>
          <p:cNvSpPr>
            <a:spLocks noGrp="1" noChangeArrowheads="1"/>
          </p:cNvSpPr>
          <p:nvPr>
            <p:ph sz="quarter" idx="12"/>
          </p:nvPr>
        </p:nvSpPr>
        <p:spPr/>
        <p:txBody>
          <a:bodyPr>
            <a:normAutofit/>
          </a:bodyPr>
          <a:lstStyle/>
          <a:p>
            <a:r>
              <a:rPr lang="en-US" altLang="en-US" dirty="0"/>
              <a:t>Person other than taxpayer or spouse who entitles taxpayer to exemption:</a:t>
            </a:r>
          </a:p>
          <a:p>
            <a:pPr lvl="1"/>
            <a:r>
              <a:rPr lang="en-US" altLang="en-US" b="1" dirty="0">
                <a:solidFill>
                  <a:srgbClr val="FF0000"/>
                </a:solidFill>
              </a:rPr>
              <a:t>Qualifying child </a:t>
            </a:r>
            <a:r>
              <a:rPr lang="en-US" altLang="en-US" dirty="0"/>
              <a:t>(which also includes adult with disability)</a:t>
            </a:r>
          </a:p>
          <a:p>
            <a:pPr marL="576262" lvl="1" indent="0">
              <a:buNone/>
            </a:pPr>
            <a:r>
              <a:rPr lang="en-US" altLang="en-US" dirty="0"/>
              <a:t>	OR</a:t>
            </a:r>
          </a:p>
          <a:p>
            <a:pPr lvl="1"/>
            <a:r>
              <a:rPr lang="en-US" altLang="en-US" dirty="0"/>
              <a:t>Qualifying relative (which also includes qualifying non-relatives)</a:t>
            </a:r>
          </a:p>
        </p:txBody>
      </p:sp>
      <p:sp>
        <p:nvSpPr>
          <p:cNvPr id="13314" name="Rectangle 10"/>
          <p:cNvSpPr>
            <a:spLocks noGrp="1" noChangeArrowheads="1"/>
          </p:cNvSpPr>
          <p:nvPr>
            <p:ph type="title"/>
          </p:nvPr>
        </p:nvSpPr>
        <p:spPr/>
        <p:txBody>
          <a:bodyPr/>
          <a:lstStyle/>
          <a:p>
            <a:r>
              <a:rPr lang="en-US"/>
              <a:t>Dependent Exemption</a:t>
            </a:r>
            <a:endParaRPr lang="en-US" dirty="0"/>
          </a:p>
        </p:txBody>
      </p:sp>
      <p:sp>
        <p:nvSpPr>
          <p:cNvPr id="2" name="Footer Placeholder 1"/>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Tara Baker - Single Working Parent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Cloud Callout 5"/>
          <p:cNvSpPr/>
          <p:nvPr/>
        </p:nvSpPr>
        <p:spPr>
          <a:xfrm>
            <a:off x="8686800" y="4431256"/>
            <a:ext cx="2802834" cy="1593793"/>
          </a:xfrm>
          <a:prstGeom prst="cloudCallout">
            <a:avLst>
              <a:gd name="adj1" fmla="val -225515"/>
              <a:gd name="adj2" fmla="val -117377"/>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alibri"/>
                <a:ea typeface="+mn-ea"/>
                <a:cs typeface="+mn-cs"/>
              </a:rPr>
              <a:t>For this lesson only </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smtClean="0">
                <a:ln>
                  <a:noFill/>
                </a:ln>
                <a:solidFill>
                  <a:srgbClr val="FF0000"/>
                </a:solidFill>
                <a:effectLst/>
                <a:uLnTx/>
                <a:uFillTx/>
                <a:latin typeface="Calibri"/>
                <a:ea typeface="+mn-ea"/>
                <a:cs typeface="+mn-cs"/>
              </a:rPr>
              <a:t>Qualifying Child will be discussed</a:t>
            </a:r>
            <a:endParaRPr kumimoji="0" lang="en-US" sz="18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407688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9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9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Intake and Interview</a:t>
            </a:r>
            <a:endParaRPr lang="en-US" dirty="0"/>
          </a:p>
        </p:txBody>
      </p:sp>
      <p:sp>
        <p:nvSpPr>
          <p:cNvPr id="14" name="Text Placeholder 13"/>
          <p:cNvSpPr>
            <a:spLocks noGrp="1"/>
          </p:cNvSpPr>
          <p:nvPr>
            <p:ph type="body" sz="quarter" idx="13"/>
          </p:nvPr>
        </p:nvSpPr>
        <p:spPr/>
        <p:txBody>
          <a:bodyPr>
            <a:normAutofit fontScale="77500" lnSpcReduction="20000"/>
          </a:bodyPr>
          <a:lstStyle/>
          <a:p>
            <a:r>
              <a:rPr lang="en-US" dirty="0"/>
              <a:t>Ask: Who else lived with you?</a:t>
            </a:r>
          </a:p>
          <a:p>
            <a:r>
              <a:rPr lang="en-US" dirty="0"/>
              <a:t>Who else did you support?</a:t>
            </a:r>
          </a:p>
          <a:p>
            <a:r>
              <a:rPr lang="en-US" dirty="0" smtClean="0"/>
              <a:t>Counselors are required to determine the answers to all question </a:t>
            </a:r>
            <a:r>
              <a:rPr lang="en-US" dirty="0"/>
              <a:t>in </a:t>
            </a:r>
            <a:r>
              <a:rPr lang="en-US" dirty="0" smtClean="0"/>
              <a:t>the grey boxes and record them on the Intake/Interview Sheet</a:t>
            </a:r>
            <a:endParaRPr lang="en-US" dirty="0"/>
          </a:p>
          <a:p>
            <a:endParaRPr lang="en-US" dirty="0"/>
          </a:p>
        </p:txBody>
      </p:sp>
      <p:sp>
        <p:nvSpPr>
          <p:cNvPr id="2" name="Footer Placeholder 1"/>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Tara Baker - Single </a:t>
            </a:r>
            <a:r>
              <a:rPr kumimoji="0" lang="en-US" sz="1200" b="0" i="0" u="none" strike="noStrike" kern="1200" cap="none" spc="0" normalizeH="0" baseline="0" noProof="0" dirty="0" err="1" smtClean="0">
                <a:ln>
                  <a:noFill/>
                </a:ln>
                <a:solidFill>
                  <a:prstClr val="black">
                    <a:tint val="75000"/>
                  </a:prstClr>
                </a:solidFill>
                <a:effectLst/>
                <a:uLnTx/>
                <a:uFillTx/>
                <a:latin typeface="Calibri"/>
                <a:ea typeface="+mn-ea"/>
                <a:cs typeface="+mn-cs"/>
              </a:rPr>
              <a:t>Workinng</a:t>
            </a:r>
            <a:r>
              <a:rPr kumimoji="0" lang="en-US" sz="1200" b="0" i="0" u="none" strike="noStrike" kern="1200" cap="none" spc="0" normalizeH="0" baseline="0" noProof="0" dirty="0" smtClean="0">
                <a:ln>
                  <a:noFill/>
                </a:ln>
                <a:solidFill>
                  <a:prstClr val="black">
                    <a:tint val="75000"/>
                  </a:prstClr>
                </a:solidFill>
                <a:effectLst/>
                <a:uLnTx/>
                <a:uFillTx/>
                <a:latin typeface="Calibri"/>
                <a:ea typeface="+mn-ea"/>
                <a:cs typeface="+mn-cs"/>
              </a:rPr>
              <a:t> Parent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4548E9-6249-43D8-B9E7-ADE04452238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3"/>
          <a:stretch>
            <a:fillRect/>
          </a:stretch>
        </p:blipFill>
        <p:spPr>
          <a:xfrm>
            <a:off x="2133600" y="1752600"/>
            <a:ext cx="7879260" cy="1905000"/>
          </a:xfrm>
          <a:prstGeom prst="rect">
            <a:avLst/>
          </a:prstGeom>
        </p:spPr>
      </p:pic>
      <p:sp>
        <p:nvSpPr>
          <p:cNvPr id="8" name="Rectangle 7"/>
          <p:cNvSpPr/>
          <p:nvPr/>
        </p:nvSpPr>
        <p:spPr>
          <a:xfrm>
            <a:off x="7337288" y="1981200"/>
            <a:ext cx="2675572" cy="1676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79436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r>
              <a:rPr lang="en-US" dirty="0"/>
              <a:t>Open Pub 4012 to </a:t>
            </a:r>
            <a:r>
              <a:rPr lang="en-US" dirty="0" smtClean="0"/>
              <a:t>Page </a:t>
            </a:r>
            <a:r>
              <a:rPr lang="en-US" dirty="0"/>
              <a:t>C-3</a:t>
            </a:r>
          </a:p>
          <a:p>
            <a:r>
              <a:rPr lang="en-US" dirty="0"/>
              <a:t>Examine the general rules at the top</a:t>
            </a:r>
            <a:br>
              <a:rPr lang="en-US" dirty="0"/>
            </a:br>
            <a:r>
              <a:rPr lang="en-US" dirty="0"/>
              <a:t/>
            </a:r>
            <a:br>
              <a:rPr lang="en-US" dirty="0"/>
            </a:br>
            <a:endParaRPr lang="en-US" dirty="0"/>
          </a:p>
        </p:txBody>
      </p:sp>
      <p:sp>
        <p:nvSpPr>
          <p:cNvPr id="5" name="Title 4"/>
          <p:cNvSpPr>
            <a:spLocks noGrp="1"/>
          </p:cNvSpPr>
          <p:nvPr>
            <p:ph type="title"/>
          </p:nvPr>
        </p:nvSpPr>
        <p:spPr/>
        <p:txBody>
          <a:bodyPr/>
          <a:lstStyle/>
          <a:p>
            <a:r>
              <a:rPr lang="en-US" dirty="0"/>
              <a:t>Dependency Exemption Rules </a:t>
            </a:r>
            <a:r>
              <a:rPr lang="en-US" sz="1350" dirty="0"/>
              <a:t/>
            </a:r>
            <a:br>
              <a:rPr lang="en-US" sz="1350" dirty="0"/>
            </a:br>
            <a:r>
              <a:rPr lang="en-US" sz="1350" dirty="0"/>
              <a:t>						</a:t>
            </a:r>
            <a:endParaRPr lang="en-US" dirty="0"/>
          </a:p>
        </p:txBody>
      </p:sp>
      <p:pic>
        <p:nvPicPr>
          <p:cNvPr id="6" name="Picture 5"/>
          <p:cNvPicPr>
            <a:picLocks noChangeAspect="1"/>
          </p:cNvPicPr>
          <p:nvPr/>
        </p:nvPicPr>
        <p:blipFill>
          <a:blip r:embed="rId2"/>
          <a:stretch>
            <a:fillRect/>
          </a:stretch>
        </p:blipFill>
        <p:spPr>
          <a:xfrm>
            <a:off x="3352801" y="3200400"/>
            <a:ext cx="4952576" cy="2057400"/>
          </a:xfrm>
          <a:prstGeom prst="rect">
            <a:avLst/>
          </a:prstGeom>
        </p:spPr>
      </p:pic>
      <p:sp>
        <p:nvSpPr>
          <p:cNvPr id="7" name="Footer Placeholder 6"/>
          <p:cNvSpPr>
            <a:spLocks noGrp="1"/>
          </p:cNvSpPr>
          <p:nvPr>
            <p:ph type="ftr" sz="quarter" idx="10"/>
          </p:nvPr>
        </p:nvSpPr>
        <p:spPr/>
        <p:txBody>
          <a:bodyPr/>
          <a:lstStyle/>
          <a:p>
            <a:pPr>
              <a:defRPr/>
            </a:pPr>
            <a:r>
              <a:rPr lang="en-US"/>
              <a:t>Tara Baker - NJ Version - Single Working Parent</a:t>
            </a:r>
            <a:endParaRPr lang="en-US" dirty="0"/>
          </a:p>
        </p:txBody>
      </p:sp>
      <p:sp>
        <p:nvSpPr>
          <p:cNvPr id="8" name="Slide Number Placeholder 7"/>
          <p:cNvSpPr>
            <a:spLocks noGrp="1"/>
          </p:cNvSpPr>
          <p:nvPr>
            <p:ph type="sldNum" sz="quarter" idx="11"/>
          </p:nvPr>
        </p:nvSpPr>
        <p:spPr/>
        <p:txBody>
          <a:bodyPr/>
          <a:lstStyle/>
          <a:p>
            <a:pPr>
              <a:defRPr/>
            </a:pPr>
            <a:fld id="{AE820BBC-AC8A-41A2-B5A2-A38EDA688333}" type="slidenum">
              <a:rPr lang="en-US" altLang="en-US" smtClean="0"/>
              <a:pPr>
                <a:defRPr/>
              </a:pPr>
              <a:t>12</a:t>
            </a:fld>
            <a:endParaRPr lang="en-US" altLang="en-US" dirty="0"/>
          </a:p>
        </p:txBody>
      </p:sp>
    </p:spTree>
    <p:extLst>
      <p:ext uri="{BB962C8B-B14F-4D97-AF65-F5344CB8AC3E}">
        <p14:creationId xmlns:p14="http://schemas.microsoft.com/office/powerpoint/2010/main" val="2445931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p:txBody>
          <a:bodyPr>
            <a:normAutofit/>
          </a:bodyPr>
          <a:lstStyle/>
          <a:p>
            <a:r>
              <a:rPr lang="en-US" dirty="0"/>
              <a:t>Continue to examine Pub 4012 </a:t>
            </a:r>
            <a:r>
              <a:rPr lang="en-US" dirty="0" smtClean="0"/>
              <a:t>Page </a:t>
            </a:r>
            <a:r>
              <a:rPr lang="en-US" dirty="0"/>
              <a:t>C-3</a:t>
            </a:r>
          </a:p>
          <a:p>
            <a:r>
              <a:rPr lang="en-US" dirty="0"/>
              <a:t>Review the </a:t>
            </a:r>
            <a:r>
              <a:rPr lang="en-US" i="1" dirty="0"/>
              <a:t>Tests To Be a Qualifying Child</a:t>
            </a:r>
          </a:p>
          <a:p>
            <a:r>
              <a:rPr lang="en-US" dirty="0"/>
              <a:t>Also examine Tab C Table 1 for an</a:t>
            </a:r>
            <a:br>
              <a:rPr lang="en-US" dirty="0"/>
            </a:br>
            <a:r>
              <a:rPr lang="en-US" dirty="0"/>
              <a:t>interview guide for these tests</a:t>
            </a:r>
            <a:r>
              <a:rPr lang="en-US" i="1" dirty="0"/>
              <a:t/>
            </a:r>
            <a:br>
              <a:rPr lang="en-US" i="1" dirty="0"/>
            </a:br>
            <a:endParaRPr lang="en-US" i="1" dirty="0"/>
          </a:p>
        </p:txBody>
      </p:sp>
      <p:sp>
        <p:nvSpPr>
          <p:cNvPr id="2" name="Title 1"/>
          <p:cNvSpPr>
            <a:spLocks noGrp="1"/>
          </p:cNvSpPr>
          <p:nvPr>
            <p:ph type="title"/>
          </p:nvPr>
        </p:nvSpPr>
        <p:spPr/>
        <p:txBody>
          <a:bodyPr>
            <a:normAutofit/>
          </a:bodyPr>
          <a:lstStyle/>
          <a:p>
            <a:r>
              <a:rPr lang="en-US" dirty="0"/>
              <a:t>Qualifying Child - Tests</a:t>
            </a:r>
          </a:p>
        </p:txBody>
      </p:sp>
      <p:pic>
        <p:nvPicPr>
          <p:cNvPr id="3" name="Picture 2"/>
          <p:cNvPicPr>
            <a:picLocks noChangeAspect="1"/>
          </p:cNvPicPr>
          <p:nvPr/>
        </p:nvPicPr>
        <p:blipFill>
          <a:blip r:embed="rId3"/>
          <a:stretch>
            <a:fillRect/>
          </a:stretch>
        </p:blipFill>
        <p:spPr>
          <a:xfrm>
            <a:off x="8543843" y="2133600"/>
            <a:ext cx="2759545" cy="3048000"/>
          </a:xfrm>
          <a:prstGeom prst="rect">
            <a:avLst/>
          </a:prstGeom>
        </p:spPr>
      </p:pic>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6" name="Slide Number Placeholder 5"/>
          <p:cNvSpPr>
            <a:spLocks noGrp="1"/>
          </p:cNvSpPr>
          <p:nvPr>
            <p:ph type="sldNum" sz="quarter" idx="11"/>
          </p:nvPr>
        </p:nvSpPr>
        <p:spPr/>
        <p:txBody>
          <a:bodyPr/>
          <a:lstStyle/>
          <a:p>
            <a:pPr>
              <a:defRPr/>
            </a:pPr>
            <a:fld id="{AE820BBC-AC8A-41A2-B5A2-A38EDA688333}" type="slidenum">
              <a:rPr lang="en-US" altLang="en-US" smtClean="0"/>
              <a:pPr>
                <a:defRPr/>
              </a:pPr>
              <a:t>13</a:t>
            </a:fld>
            <a:endParaRPr lang="en-US" altLang="en-US" dirty="0"/>
          </a:p>
        </p:txBody>
      </p:sp>
    </p:spTree>
    <p:extLst>
      <p:ext uri="{BB962C8B-B14F-4D97-AF65-F5344CB8AC3E}">
        <p14:creationId xmlns:p14="http://schemas.microsoft.com/office/powerpoint/2010/main" val="228757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sz="quarter" idx="12"/>
          </p:nvPr>
        </p:nvSpPr>
        <p:spPr/>
        <p:txBody>
          <a:bodyPr>
            <a:normAutofit/>
          </a:bodyPr>
          <a:lstStyle/>
          <a:p>
            <a:r>
              <a:rPr lang="en-US" altLang="en-US" dirty="0"/>
              <a:t>Permanently and totally disabled</a:t>
            </a:r>
          </a:p>
          <a:p>
            <a:pPr lvl="1"/>
            <a:r>
              <a:rPr lang="en-US" altLang="en-US" dirty="0"/>
              <a:t>Person cannot engage in any substantial gainful activity because of a physical or mental condition -AND-</a:t>
            </a:r>
          </a:p>
          <a:p>
            <a:pPr lvl="1"/>
            <a:r>
              <a:rPr lang="en-US" altLang="en-US" u="sng" dirty="0"/>
              <a:t>Doctor </a:t>
            </a:r>
            <a:r>
              <a:rPr lang="en-US" altLang="en-US" u="sng" dirty="0" smtClean="0"/>
              <a:t>determines</a:t>
            </a:r>
            <a:r>
              <a:rPr lang="en-US" altLang="en-US" dirty="0" smtClean="0"/>
              <a:t> condition </a:t>
            </a:r>
            <a:r>
              <a:rPr lang="en-US" altLang="en-US" dirty="0"/>
              <a:t>has lasted or can be expected to last continuously for at least a year or can lead to </a:t>
            </a:r>
            <a:r>
              <a:rPr lang="en-US" altLang="en-US" dirty="0" smtClean="0"/>
              <a:t>death</a:t>
            </a:r>
          </a:p>
          <a:p>
            <a:pPr lvl="1"/>
            <a:r>
              <a:rPr lang="en-US" altLang="en-US" dirty="0" smtClean="0"/>
              <a:t>Volunteers are not required to see documentation; however, the taxpayer needs to understand that a physician certification is required</a:t>
            </a:r>
            <a:endParaRPr lang="en-US" altLang="en-US" dirty="0"/>
          </a:p>
        </p:txBody>
      </p:sp>
      <p:sp>
        <p:nvSpPr>
          <p:cNvPr id="2" name="Title 1"/>
          <p:cNvSpPr>
            <a:spLocks noGrp="1"/>
          </p:cNvSpPr>
          <p:nvPr>
            <p:ph type="title"/>
          </p:nvPr>
        </p:nvSpPr>
        <p:spPr/>
        <p:txBody>
          <a:bodyPr/>
          <a:lstStyle/>
          <a:p>
            <a:r>
              <a:rPr lang="en-US" dirty="0"/>
              <a:t>Qualifying Child </a:t>
            </a:r>
            <a:r>
              <a:rPr lang="en-US" dirty="0" smtClean="0"/>
              <a:t>– </a:t>
            </a:r>
            <a:r>
              <a:rPr lang="en-US" dirty="0"/>
              <a:t>Terms</a:t>
            </a:r>
          </a:p>
        </p:txBody>
      </p:sp>
      <p:sp>
        <p:nvSpPr>
          <p:cNvPr id="3" name="Footer Placeholder 2"/>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Tara Baker - Single Working Parent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8224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sz="quarter" idx="12"/>
          </p:nvPr>
        </p:nvSpPr>
        <p:spPr>
          <a:xfrm>
            <a:off x="1278833" y="1371600"/>
            <a:ext cx="9753600" cy="4648200"/>
          </a:xfrm>
        </p:spPr>
        <p:txBody>
          <a:bodyPr>
            <a:normAutofit lnSpcReduction="10000"/>
          </a:bodyPr>
          <a:lstStyle/>
          <a:p>
            <a:r>
              <a:rPr lang="en-US" altLang="en-US" dirty="0"/>
              <a:t>Student</a:t>
            </a:r>
          </a:p>
          <a:p>
            <a:pPr lvl="1"/>
            <a:r>
              <a:rPr lang="en-US" altLang="en-US" dirty="0"/>
              <a:t>A full-time student during some part of each of any five calendar months of the year</a:t>
            </a:r>
          </a:p>
          <a:p>
            <a:pPr lvl="1"/>
            <a:r>
              <a:rPr lang="en-US" altLang="en-US" dirty="0"/>
              <a:t>Full-time is the number of hours or courses the school considers to be </a:t>
            </a:r>
            <a:r>
              <a:rPr lang="en-US" altLang="en-US" dirty="0" smtClean="0"/>
              <a:t>full-time</a:t>
            </a:r>
          </a:p>
          <a:p>
            <a:pPr lvl="1"/>
            <a:r>
              <a:rPr lang="en-US" altLang="en-US" dirty="0"/>
              <a:t>Attending a school that has a </a:t>
            </a:r>
            <a:r>
              <a:rPr lang="en-US" altLang="en-US" u="sng" dirty="0"/>
              <a:t>regular teaching staff</a:t>
            </a:r>
            <a:r>
              <a:rPr lang="en-US" altLang="en-US" dirty="0"/>
              <a:t>, course of study and </a:t>
            </a:r>
            <a:r>
              <a:rPr lang="en-US" altLang="en-US" u="sng" dirty="0"/>
              <a:t>student body at the school</a:t>
            </a:r>
          </a:p>
          <a:p>
            <a:pPr lvl="1"/>
            <a:r>
              <a:rPr lang="en-US" altLang="en-US" dirty="0"/>
              <a:t>Does NOT include on-the-job training course, correspondence school, or </a:t>
            </a:r>
            <a:r>
              <a:rPr lang="en-US" altLang="en-US" u="sng" dirty="0"/>
              <a:t>school offering courses only through the Internet</a:t>
            </a:r>
          </a:p>
          <a:p>
            <a:pPr lvl="1"/>
            <a:endParaRPr lang="en-US" altLang="en-US" dirty="0"/>
          </a:p>
          <a:p>
            <a:pPr lvl="1"/>
            <a:endParaRPr lang="en-US" altLang="en-US" dirty="0"/>
          </a:p>
        </p:txBody>
      </p:sp>
      <p:sp>
        <p:nvSpPr>
          <p:cNvPr id="2" name="Title 1"/>
          <p:cNvSpPr>
            <a:spLocks noGrp="1"/>
          </p:cNvSpPr>
          <p:nvPr>
            <p:ph type="title"/>
          </p:nvPr>
        </p:nvSpPr>
        <p:spPr/>
        <p:txBody>
          <a:bodyPr/>
          <a:lstStyle/>
          <a:p>
            <a:r>
              <a:rPr lang="en-US" dirty="0"/>
              <a:t>Qualifying Child - Terms (</a:t>
            </a:r>
            <a:r>
              <a:rPr lang="en-US" dirty="0" err="1"/>
              <a:t>cont</a:t>
            </a:r>
            <a:r>
              <a:rPr lang="en-US" dirty="0"/>
              <a:t>)</a:t>
            </a:r>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15</a:t>
            </a:fld>
            <a:endParaRPr lang="en-US" altLang="en-US" dirty="0"/>
          </a:p>
        </p:txBody>
      </p:sp>
    </p:spTree>
    <p:extLst>
      <p:ext uri="{BB962C8B-B14F-4D97-AF65-F5344CB8AC3E}">
        <p14:creationId xmlns:p14="http://schemas.microsoft.com/office/powerpoint/2010/main" val="1346987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sz="quarter" idx="12"/>
          </p:nvPr>
        </p:nvSpPr>
        <p:spPr/>
        <p:txBody>
          <a:bodyPr>
            <a:normAutofit/>
          </a:bodyPr>
          <a:lstStyle/>
          <a:p>
            <a:r>
              <a:rPr lang="en-US" altLang="en-US" dirty="0"/>
              <a:t>Temporary absence</a:t>
            </a:r>
          </a:p>
          <a:p>
            <a:pPr lvl="1"/>
            <a:r>
              <a:rPr lang="en-US" altLang="en-US" dirty="0"/>
              <a:t>Circumstances such as illness, education, business, vacation, or military service</a:t>
            </a:r>
          </a:p>
          <a:p>
            <a:pPr lvl="2"/>
            <a:r>
              <a:rPr lang="en-US" altLang="en-US" dirty="0"/>
              <a:t>Now includes: </a:t>
            </a:r>
            <a:r>
              <a:rPr lang="en-US" dirty="0"/>
              <a:t>Incarceration and Institutionalized care for a child who is permanently and totally disabled</a:t>
            </a:r>
            <a:endParaRPr lang="en-US" altLang="en-US" dirty="0"/>
          </a:p>
          <a:p>
            <a:pPr lvl="1"/>
            <a:r>
              <a:rPr lang="en-US" altLang="en-US" dirty="0"/>
              <a:t>Must be reasonable to assume the absent person will return</a:t>
            </a:r>
          </a:p>
          <a:p>
            <a:pPr lvl="1"/>
            <a:r>
              <a:rPr lang="en-US" altLang="en-US" dirty="0"/>
              <a:t>Must continue to keep up the home during the absence</a:t>
            </a:r>
          </a:p>
          <a:p>
            <a:pPr lvl="1"/>
            <a:endParaRPr lang="en-US" altLang="en-US" dirty="0"/>
          </a:p>
          <a:p>
            <a:pPr lvl="1"/>
            <a:endParaRPr lang="en-US" altLang="en-US" dirty="0"/>
          </a:p>
        </p:txBody>
      </p:sp>
      <p:sp>
        <p:nvSpPr>
          <p:cNvPr id="2" name="Title 1"/>
          <p:cNvSpPr>
            <a:spLocks noGrp="1"/>
          </p:cNvSpPr>
          <p:nvPr>
            <p:ph type="title"/>
          </p:nvPr>
        </p:nvSpPr>
        <p:spPr/>
        <p:txBody>
          <a:bodyPr/>
          <a:lstStyle/>
          <a:p>
            <a:r>
              <a:rPr lang="en-US" dirty="0"/>
              <a:t>Qualifying Child - Terms (</a:t>
            </a:r>
            <a:r>
              <a:rPr lang="en-US" dirty="0" err="1"/>
              <a:t>cont</a:t>
            </a:r>
            <a:r>
              <a:rPr lang="en-US" dirty="0"/>
              <a:t>)</a:t>
            </a:r>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16</a:t>
            </a:fld>
            <a:endParaRPr lang="en-US" altLang="en-US" dirty="0"/>
          </a:p>
        </p:txBody>
      </p:sp>
    </p:spTree>
    <p:extLst>
      <p:ext uri="{BB962C8B-B14F-4D97-AF65-F5344CB8AC3E}">
        <p14:creationId xmlns:p14="http://schemas.microsoft.com/office/powerpoint/2010/main" val="16758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17</a:t>
            </a:fld>
            <a:endParaRPr lang="en-US" altLang="en-US" dirty="0"/>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Baker questions 4 and 5</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pic>
        <p:nvPicPr>
          <p:cNvPr id="7" name="Picture 6">
            <a:extLst>
              <a:ext uri="{FF2B5EF4-FFF2-40B4-BE49-F238E27FC236}">
                <a16:creationId xmlns:a16="http://schemas.microsoft.com/office/drawing/2014/main" id="{0CF635C7-2F6D-44F6-B18A-5832EE799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48192"/>
            <a:ext cx="1114425" cy="1133475"/>
          </a:xfrm>
          <a:prstGeom prst="rect">
            <a:avLst/>
          </a:prstGeom>
        </p:spPr>
      </p:pic>
    </p:spTree>
    <p:extLst>
      <p:ext uri="{BB962C8B-B14F-4D97-AF65-F5344CB8AC3E}">
        <p14:creationId xmlns:p14="http://schemas.microsoft.com/office/powerpoint/2010/main" val="168586400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18</a:t>
            </a:fld>
            <a:endParaRPr lang="en-US"/>
          </a:p>
        </p:txBody>
      </p:sp>
      <p:sp>
        <p:nvSpPr>
          <p:cNvPr id="51203" name="Content Placeholder 2"/>
          <p:cNvSpPr>
            <a:spLocks noGrp="1"/>
          </p:cNvSpPr>
          <p:nvPr>
            <p:ph sz="quarter" idx="12"/>
          </p:nvPr>
        </p:nvSpPr>
        <p:spPr>
          <a:xfrm>
            <a:off x="1278833" y="1447800"/>
            <a:ext cx="9753600" cy="4336993"/>
          </a:xfrm>
        </p:spPr>
        <p:txBody>
          <a:bodyPr>
            <a:normAutofit fontScale="85000" lnSpcReduction="20000"/>
          </a:bodyPr>
          <a:lstStyle/>
          <a:p>
            <a:r>
              <a:rPr lang="en-US" altLang="en-US" dirty="0" smtClean="0"/>
              <a:t>Reported on 1099-R with a Code of 3 in Box 7</a:t>
            </a:r>
          </a:p>
          <a:p>
            <a:r>
              <a:rPr lang="en-US" altLang="en-US" dirty="0" smtClean="0"/>
              <a:t>Until </a:t>
            </a:r>
            <a:r>
              <a:rPr lang="en-US" altLang="en-US" dirty="0"/>
              <a:t>taxpayer reaches </a:t>
            </a:r>
            <a:r>
              <a:rPr lang="en-US" altLang="en-US" b="1" dirty="0"/>
              <a:t>employer’s</a:t>
            </a:r>
            <a:r>
              <a:rPr lang="en-US" altLang="en-US" dirty="0"/>
              <a:t> minimum retirement age</a:t>
            </a:r>
          </a:p>
          <a:p>
            <a:pPr lvl="1"/>
            <a:r>
              <a:rPr lang="en-US" altLang="en-US" dirty="0"/>
              <a:t>Disability payments taxed as wages</a:t>
            </a:r>
          </a:p>
          <a:p>
            <a:pPr lvl="1"/>
            <a:r>
              <a:rPr lang="en-US" altLang="en-US" dirty="0"/>
              <a:t>Reported on 1040 </a:t>
            </a:r>
            <a:r>
              <a:rPr lang="en-US" altLang="en-US" dirty="0" smtClean="0"/>
              <a:t>Line 1, </a:t>
            </a:r>
            <a:r>
              <a:rPr lang="en-US" altLang="en-US" dirty="0"/>
              <a:t>eligible for Earned Income Credit</a:t>
            </a:r>
          </a:p>
          <a:p>
            <a:r>
              <a:rPr lang="en-US" altLang="en-US" dirty="0"/>
              <a:t>Once retirement age is reached</a:t>
            </a:r>
          </a:p>
          <a:p>
            <a:pPr lvl="1"/>
            <a:r>
              <a:rPr lang="en-US" altLang="en-US" dirty="0"/>
              <a:t>Disability payment taxed as pension </a:t>
            </a:r>
          </a:p>
          <a:p>
            <a:pPr lvl="1"/>
            <a:r>
              <a:rPr lang="en-US" altLang="en-US" dirty="0"/>
              <a:t>Reported on 1040 </a:t>
            </a:r>
            <a:r>
              <a:rPr lang="en-US" altLang="en-US" dirty="0" smtClean="0"/>
              <a:t>Line 4d</a:t>
            </a:r>
            <a:endParaRPr lang="en-US" altLang="en-US" dirty="0"/>
          </a:p>
          <a:p>
            <a:r>
              <a:rPr lang="en-US" altLang="en-US" dirty="0"/>
              <a:t>Taxpayer does not start to recover their contributions until it is taxed as a </a:t>
            </a:r>
            <a:r>
              <a:rPr lang="en-US" altLang="en-US" dirty="0" smtClean="0"/>
              <a:t>pension (covered more in Davenport problem)</a:t>
            </a:r>
            <a:endParaRPr lang="en-US" altLang="en-US" dirty="0"/>
          </a:p>
          <a:p>
            <a:pPr lvl="1"/>
            <a:endParaRPr lang="en-US" altLang="en-US" dirty="0"/>
          </a:p>
        </p:txBody>
      </p:sp>
      <p:sp>
        <p:nvSpPr>
          <p:cNvPr id="2" name="Title 1"/>
          <p:cNvSpPr>
            <a:spLocks noGrp="1"/>
          </p:cNvSpPr>
          <p:nvPr>
            <p:ph type="title"/>
          </p:nvPr>
        </p:nvSpPr>
        <p:spPr/>
        <p:txBody>
          <a:bodyPr>
            <a:normAutofit fontScale="90000"/>
          </a:bodyPr>
          <a:lstStyle/>
          <a:p>
            <a:r>
              <a:rPr lang="en-US"/>
              <a:t>Income: Pension Distribution - Disability Box 7 Code 3</a:t>
            </a:r>
            <a:endParaRPr lang="en-US" dirty="0"/>
          </a:p>
        </p:txBody>
      </p:sp>
    </p:spTree>
    <p:extLst>
      <p:ext uri="{BB962C8B-B14F-4D97-AF65-F5344CB8AC3E}">
        <p14:creationId xmlns:p14="http://schemas.microsoft.com/office/powerpoint/2010/main" val="535600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Michael Davenport - NJ Version - Senior Married Couple</a:t>
            </a:r>
            <a:endParaRPr lang="en-US" dirty="0"/>
          </a:p>
        </p:txBody>
      </p:sp>
      <p:sp>
        <p:nvSpPr>
          <p:cNvPr id="5" name="Slide Number Placeholder 4"/>
          <p:cNvSpPr>
            <a:spLocks noGrp="1"/>
          </p:cNvSpPr>
          <p:nvPr>
            <p:ph type="sldNum" sz="quarter" idx="11"/>
          </p:nvPr>
        </p:nvSpPr>
        <p:spPr/>
        <p:txBody>
          <a:bodyPr/>
          <a:lstStyle/>
          <a:p>
            <a:fld id="{338ED3A5-5DFD-4230-BB90-0044010B1AE1}" type="slidenum">
              <a:rPr lang="en-US" smtClean="0"/>
              <a:pPr/>
              <a:t>19</a:t>
            </a:fld>
            <a:endParaRPr lang="en-US"/>
          </a:p>
        </p:txBody>
      </p:sp>
      <p:sp>
        <p:nvSpPr>
          <p:cNvPr id="4" name="Content Placeholder 3"/>
          <p:cNvSpPr>
            <a:spLocks noGrp="1"/>
          </p:cNvSpPr>
          <p:nvPr>
            <p:ph sz="quarter" idx="12"/>
          </p:nvPr>
        </p:nvSpPr>
        <p:spPr/>
        <p:txBody>
          <a:bodyPr/>
          <a:lstStyle/>
          <a:p>
            <a:r>
              <a:rPr lang="en-US" dirty="0"/>
              <a:t>For Form 1099-R check the box near the bottom of the 1099-R input page if recipient is under minimum retirement age</a:t>
            </a:r>
          </a:p>
        </p:txBody>
      </p:sp>
      <p:sp>
        <p:nvSpPr>
          <p:cNvPr id="2" name="Title 1"/>
          <p:cNvSpPr>
            <a:spLocks noGrp="1"/>
          </p:cNvSpPr>
          <p:nvPr>
            <p:ph type="title"/>
          </p:nvPr>
        </p:nvSpPr>
        <p:spPr/>
        <p:txBody>
          <a:bodyPr/>
          <a:lstStyle/>
          <a:p>
            <a:r>
              <a:rPr lang="en-US"/>
              <a:t>Entry of Disability in TaxSlayer</a:t>
            </a:r>
            <a:endParaRPr lang="en-US" dirty="0"/>
          </a:p>
        </p:txBody>
      </p:sp>
      <p:pic>
        <p:nvPicPr>
          <p:cNvPr id="7" name="Picture 6"/>
          <p:cNvPicPr>
            <a:picLocks noChangeAspect="1"/>
          </p:cNvPicPr>
          <p:nvPr/>
        </p:nvPicPr>
        <p:blipFill>
          <a:blip r:embed="rId2"/>
          <a:stretch>
            <a:fillRect/>
          </a:stretch>
        </p:blipFill>
        <p:spPr>
          <a:xfrm>
            <a:off x="3631406" y="3829050"/>
            <a:ext cx="4929188" cy="1157288"/>
          </a:xfrm>
          <a:prstGeom prst="rect">
            <a:avLst/>
          </a:prstGeom>
          <a:ln>
            <a:solidFill>
              <a:schemeClr val="accent1">
                <a:lumMod val="75000"/>
              </a:schemeClr>
            </a:solidFill>
          </a:ln>
        </p:spPr>
      </p:pic>
      <p:cxnSp>
        <p:nvCxnSpPr>
          <p:cNvPr id="9" name="Straight Arrow Connector 8"/>
          <p:cNvCxnSpPr/>
          <p:nvPr/>
        </p:nvCxnSpPr>
        <p:spPr>
          <a:xfrm>
            <a:off x="3102522" y="4786313"/>
            <a:ext cx="649276"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411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p:txBody>
          <a:bodyPr>
            <a:normAutofit fontScale="85000" lnSpcReduction="20000"/>
          </a:bodyPr>
          <a:lstStyle/>
          <a:p>
            <a:r>
              <a:rPr lang="en-US" dirty="0"/>
              <a:t>This lesson will focus on a tax return for a typical single parent taxpayer</a:t>
            </a:r>
          </a:p>
          <a:p>
            <a:r>
              <a:rPr lang="en-US" dirty="0"/>
              <a:t>The following tax topics will be discussed:</a:t>
            </a:r>
          </a:p>
          <a:p>
            <a:pPr lvl="1"/>
            <a:r>
              <a:rPr lang="en-US" dirty="0"/>
              <a:t>Head of Household (</a:t>
            </a:r>
            <a:r>
              <a:rPr lang="en-US" dirty="0" err="1"/>
              <a:t>HoH</a:t>
            </a:r>
            <a:r>
              <a:rPr lang="en-US" dirty="0"/>
              <a:t>) Filing Status</a:t>
            </a:r>
          </a:p>
          <a:p>
            <a:pPr lvl="1"/>
            <a:r>
              <a:rPr lang="en-US" dirty="0"/>
              <a:t>Income: </a:t>
            </a:r>
            <a:r>
              <a:rPr lang="en-US" dirty="0" smtClean="0"/>
              <a:t>Disability, Alimony</a:t>
            </a:r>
            <a:r>
              <a:rPr lang="en-US" dirty="0"/>
              <a:t>, Gambling Winnings, and Cancellation of Debt</a:t>
            </a:r>
          </a:p>
          <a:p>
            <a:pPr lvl="1"/>
            <a:r>
              <a:rPr lang="en-US" dirty="0"/>
              <a:t>Adjustments: Early Withdrawal Penalty</a:t>
            </a:r>
          </a:p>
          <a:p>
            <a:pPr lvl="1"/>
            <a:r>
              <a:rPr lang="en-US" dirty="0"/>
              <a:t>Credits: Child Tax Credit, Childcare Credit, </a:t>
            </a:r>
            <a:r>
              <a:rPr lang="en-US" dirty="0" smtClean="0"/>
              <a:t>Retirement Savings Credit, and </a:t>
            </a:r>
            <a:r>
              <a:rPr lang="en-US" dirty="0"/>
              <a:t>Earned Income Credit (EIC)</a:t>
            </a:r>
          </a:p>
          <a:p>
            <a:pPr lvl="1"/>
            <a:r>
              <a:rPr lang="en-US" dirty="0"/>
              <a:t>Additional Practice: Wages and Interest</a:t>
            </a:r>
          </a:p>
          <a:p>
            <a:pPr lvl="1"/>
            <a:endParaRPr lang="en-US" dirty="0"/>
          </a:p>
        </p:txBody>
      </p:sp>
      <p:sp>
        <p:nvSpPr>
          <p:cNvPr id="2" name="Title 1"/>
          <p:cNvSpPr>
            <a:spLocks noGrp="1"/>
          </p:cNvSpPr>
          <p:nvPr>
            <p:ph type="title"/>
          </p:nvPr>
        </p:nvSpPr>
        <p:spPr/>
        <p:txBody>
          <a:bodyPr/>
          <a:lstStyle/>
          <a:p>
            <a:r>
              <a:rPr lang="en-US"/>
              <a:t>Single Working Taxpayer</a:t>
            </a:r>
            <a:endParaRPr lang="en-US" dirty="0"/>
          </a:p>
        </p:txBody>
      </p:sp>
      <p:sp>
        <p:nvSpPr>
          <p:cNvPr id="10" name="Footer Placeholder 9"/>
          <p:cNvSpPr>
            <a:spLocks noGrp="1"/>
          </p:cNvSpPr>
          <p:nvPr>
            <p:ph type="ftr" sz="quarter" idx="10"/>
          </p:nvPr>
        </p:nvSpPr>
        <p:spPr/>
        <p:txBody>
          <a:bodyPr/>
          <a:lstStyle/>
          <a:p>
            <a:pPr>
              <a:defRPr/>
            </a:pPr>
            <a:r>
              <a:rPr lang="en-US"/>
              <a:t>Tara Baker - NJ Version - Single Working Parent</a:t>
            </a:r>
            <a:endParaRPr lang="en-US" dirty="0"/>
          </a:p>
        </p:txBody>
      </p:sp>
      <p:sp>
        <p:nvSpPr>
          <p:cNvPr id="11" name="Slide Number Placeholder 10"/>
          <p:cNvSpPr>
            <a:spLocks noGrp="1"/>
          </p:cNvSpPr>
          <p:nvPr>
            <p:ph type="sldNum" sz="quarter" idx="11"/>
          </p:nvPr>
        </p:nvSpPr>
        <p:spPr/>
        <p:txBody>
          <a:bodyPr/>
          <a:lstStyle/>
          <a:p>
            <a:pPr>
              <a:defRPr/>
            </a:pPr>
            <a:fld id="{AE820BBC-AC8A-41A2-B5A2-A38EDA688333}" type="slidenum">
              <a:rPr lang="en-US" altLang="en-US" smtClean="0"/>
              <a:pPr>
                <a:defRPr/>
              </a:pPr>
              <a:t>2</a:t>
            </a:fld>
            <a:endParaRPr lang="en-US" altLang="en-US" dirty="0"/>
          </a:p>
        </p:txBody>
      </p:sp>
    </p:spTree>
    <p:extLst>
      <p:ext uri="{BB962C8B-B14F-4D97-AF65-F5344CB8AC3E}">
        <p14:creationId xmlns:p14="http://schemas.microsoft.com/office/powerpoint/2010/main" val="1249135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sz="quarter" idx="12"/>
          </p:nvPr>
        </p:nvSpPr>
        <p:spPr/>
        <p:txBody>
          <a:bodyPr>
            <a:normAutofit/>
          </a:bodyPr>
          <a:lstStyle/>
          <a:p>
            <a:pPr marL="0" indent="0">
              <a:buNone/>
            </a:pPr>
            <a:r>
              <a:rPr lang="en-US" altLang="en-US" dirty="0"/>
              <a:t>What is Alimony?</a:t>
            </a:r>
          </a:p>
          <a:p>
            <a:pPr lvl="1"/>
            <a:r>
              <a:rPr lang="en-US" altLang="en-US" dirty="0"/>
              <a:t>Spousal support under separation or divorce instrument</a:t>
            </a:r>
          </a:p>
          <a:p>
            <a:pPr lvl="1"/>
            <a:r>
              <a:rPr lang="en-US" altLang="en-US" dirty="0"/>
              <a:t>Usually stops if recipient remarries, may stop sooner</a:t>
            </a:r>
          </a:p>
          <a:p>
            <a:pPr lvl="1"/>
            <a:r>
              <a:rPr lang="en-US" altLang="en-US" dirty="0"/>
              <a:t>Not subject to change based on factors such as age of a child </a:t>
            </a:r>
          </a:p>
          <a:p>
            <a:pPr lvl="2"/>
            <a:r>
              <a:rPr lang="en-US" altLang="en-US" dirty="0"/>
              <a:t>Child/family support is </a:t>
            </a:r>
            <a:r>
              <a:rPr lang="en-US" altLang="en-US" b="1" dirty="0"/>
              <a:t>NOT</a:t>
            </a:r>
            <a:r>
              <a:rPr lang="en-US" altLang="en-US" dirty="0"/>
              <a:t> alimony</a:t>
            </a:r>
          </a:p>
          <a:p>
            <a:pPr lvl="1"/>
            <a:r>
              <a:rPr lang="en-US" altLang="en-US" dirty="0"/>
              <a:t>See </a:t>
            </a:r>
            <a:r>
              <a:rPr lang="en-US" dirty="0"/>
              <a:t>Pub 4012 </a:t>
            </a:r>
            <a:r>
              <a:rPr lang="en-US" dirty="0" smtClean="0"/>
              <a:t>Page E-8 </a:t>
            </a:r>
            <a:r>
              <a:rPr lang="en-US" dirty="0"/>
              <a:t>for more details</a:t>
            </a:r>
          </a:p>
          <a:p>
            <a:endParaRPr lang="en-US" altLang="en-US" dirty="0"/>
          </a:p>
        </p:txBody>
      </p:sp>
      <p:sp>
        <p:nvSpPr>
          <p:cNvPr id="26626" name="Rectangle 2"/>
          <p:cNvSpPr>
            <a:spLocks noGrp="1" noChangeArrowheads="1"/>
          </p:cNvSpPr>
          <p:nvPr>
            <p:ph type="title"/>
          </p:nvPr>
        </p:nvSpPr>
        <p:spPr/>
        <p:txBody>
          <a:bodyPr/>
          <a:lstStyle/>
          <a:p>
            <a:r>
              <a:rPr lang="en-US" altLang="en-US"/>
              <a:t>Income: Alimony Received</a:t>
            </a:r>
            <a:endParaRPr lang="en-US" altLang="en-US" dirty="0"/>
          </a:p>
        </p:txBody>
      </p:sp>
      <p:sp>
        <p:nvSpPr>
          <p:cNvPr id="4105" name="TextBox 3"/>
          <p:cNvSpPr txBox="1">
            <a:spLocks noChangeArrowheads="1"/>
          </p:cNvSpPr>
          <p:nvPr/>
        </p:nvSpPr>
        <p:spPr bwMode="auto">
          <a:xfrm>
            <a:off x="7316392" y="1807370"/>
            <a:ext cx="175140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r>
              <a:rPr lang="en-US" altLang="en-US" sz="1500" dirty="0">
                <a:solidFill>
                  <a:schemeClr val="bg1"/>
                </a:solidFill>
                <a:cs typeface="Calibri" panose="020F0502020204030204" pitchFamily="34" charset="0"/>
              </a:rPr>
              <a:t>Pub 4012 Page E-5</a:t>
            </a:r>
            <a:endParaRPr lang="en-US" altLang="en-US" sz="1500" b="0" dirty="0">
              <a:solidFill>
                <a:schemeClr val="bg1"/>
              </a:solidFill>
              <a:cs typeface="Calibri" panose="020F0502020204030204" pitchFamily="34" charset="0"/>
            </a:endParaRPr>
          </a:p>
        </p:txBody>
      </p:sp>
      <p:sp>
        <p:nvSpPr>
          <p:cNvPr id="7" name="Footer Placeholder 6"/>
          <p:cNvSpPr>
            <a:spLocks noGrp="1"/>
          </p:cNvSpPr>
          <p:nvPr>
            <p:ph type="ftr" sz="quarter" idx="10"/>
          </p:nvPr>
        </p:nvSpPr>
        <p:spPr/>
        <p:txBody>
          <a:bodyPr/>
          <a:lstStyle/>
          <a:p>
            <a:pPr>
              <a:defRPr/>
            </a:pPr>
            <a:r>
              <a:rPr lang="en-US"/>
              <a:t>Tara Baker - NJ Version - Single Working Parent</a:t>
            </a:r>
            <a:endParaRPr lang="en-US" dirty="0"/>
          </a:p>
        </p:txBody>
      </p:sp>
      <p:sp>
        <p:nvSpPr>
          <p:cNvPr id="8" name="Slide Number Placeholder 7"/>
          <p:cNvSpPr>
            <a:spLocks noGrp="1"/>
          </p:cNvSpPr>
          <p:nvPr>
            <p:ph type="sldNum" sz="quarter" idx="11"/>
          </p:nvPr>
        </p:nvSpPr>
        <p:spPr/>
        <p:txBody>
          <a:bodyPr/>
          <a:lstStyle/>
          <a:p>
            <a:pPr>
              <a:defRPr/>
            </a:pPr>
            <a:fld id="{AE820BBC-AC8A-41A2-B5A2-A38EDA688333}" type="slidenum">
              <a:rPr lang="en-US" altLang="en-US" smtClean="0"/>
              <a:pPr>
                <a:defRPr/>
              </a:pPr>
              <a:t>20</a:t>
            </a:fld>
            <a:endParaRPr lang="en-US" altLang="en-US" dirty="0"/>
          </a:p>
        </p:txBody>
      </p:sp>
    </p:spTree>
    <p:extLst>
      <p:ext uri="{BB962C8B-B14F-4D97-AF65-F5344CB8AC3E}">
        <p14:creationId xmlns:p14="http://schemas.microsoft.com/office/powerpoint/2010/main" val="4107430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Tara Baker - Single Working Parent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6803" name="Rectangle 3"/>
          <p:cNvSpPr>
            <a:spLocks noGrp="1" noChangeArrowheads="1"/>
          </p:cNvSpPr>
          <p:nvPr>
            <p:ph sz="quarter" idx="12"/>
          </p:nvPr>
        </p:nvSpPr>
        <p:spPr>
          <a:xfrm>
            <a:off x="1219200" y="1600200"/>
            <a:ext cx="9753600" cy="4480560"/>
          </a:xfrm>
        </p:spPr>
        <p:txBody>
          <a:bodyPr>
            <a:normAutofit lnSpcReduction="10000"/>
          </a:bodyPr>
          <a:lstStyle/>
          <a:p>
            <a:r>
              <a:rPr lang="en-US" altLang="en-US" dirty="0" smtClean="0"/>
              <a:t>Where do I get information about alimony received?</a:t>
            </a:r>
          </a:p>
          <a:p>
            <a:r>
              <a:rPr lang="en-US" altLang="en-US" dirty="0" smtClean="0"/>
              <a:t>Intake/Interview Sheet Part III Question 6</a:t>
            </a:r>
          </a:p>
          <a:p>
            <a:endParaRPr lang="en-US" altLang="en-US" dirty="0" smtClean="0"/>
          </a:p>
          <a:p>
            <a:endParaRPr lang="en-US" altLang="en-US" dirty="0" smtClean="0"/>
          </a:p>
          <a:p>
            <a:r>
              <a:rPr lang="en-US" altLang="en-US" dirty="0" smtClean="0"/>
              <a:t>Taxpayer needs to provide information of actual amount received in the current tax year</a:t>
            </a:r>
          </a:p>
          <a:p>
            <a:r>
              <a:rPr lang="en-US" altLang="en-US" dirty="0" smtClean="0"/>
              <a:t>Look at prior year return</a:t>
            </a:r>
            <a:endParaRPr lang="en-US" altLang="en-US" dirty="0"/>
          </a:p>
        </p:txBody>
      </p:sp>
      <p:sp>
        <p:nvSpPr>
          <p:cNvPr id="26626" name="Rectangle 2"/>
          <p:cNvSpPr>
            <a:spLocks noGrp="1" noChangeArrowheads="1"/>
          </p:cNvSpPr>
          <p:nvPr>
            <p:ph type="title"/>
          </p:nvPr>
        </p:nvSpPr>
        <p:spPr/>
        <p:txBody>
          <a:bodyPr/>
          <a:lstStyle/>
          <a:p>
            <a:r>
              <a:rPr lang="en-US" altLang="en-US" smtClean="0"/>
              <a:t>Income: Alimony Received</a:t>
            </a:r>
            <a:endParaRPr lang="en-US" altLang="en-US" dirty="0"/>
          </a:p>
        </p:txBody>
      </p:sp>
      <p:grpSp>
        <p:nvGrpSpPr>
          <p:cNvPr id="6" name="Group 4"/>
          <p:cNvGrpSpPr>
            <a:grpSpLocks/>
          </p:cNvGrpSpPr>
          <p:nvPr/>
        </p:nvGrpSpPr>
        <p:grpSpPr bwMode="auto">
          <a:xfrm>
            <a:off x="2797373" y="2971800"/>
            <a:ext cx="6597254" cy="1154906"/>
            <a:chOff x="228600" y="3870325"/>
            <a:chExt cx="8796338" cy="1539875"/>
          </a:xfrm>
        </p:grpSpPr>
        <p:pic>
          <p:nvPicPr>
            <p:cNvPr id="7"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28600" y="3870325"/>
              <a:ext cx="8796338" cy="108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3" y="4938713"/>
              <a:ext cx="5505450" cy="47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04031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quarter" idx="12"/>
          </p:nvPr>
        </p:nvSpPr>
        <p:spPr/>
        <p:txBody>
          <a:bodyPr rtlCol="0">
            <a:normAutofit/>
          </a:bodyPr>
          <a:lstStyle/>
          <a:p>
            <a:pPr>
              <a:defRPr/>
            </a:pPr>
            <a:r>
              <a:rPr lang="en-US" altLang="en-US" dirty="0"/>
              <a:t>Not earned income for EIC</a:t>
            </a:r>
          </a:p>
          <a:p>
            <a:pPr>
              <a:defRPr/>
            </a:pPr>
            <a:r>
              <a:rPr lang="en-US" altLang="en-US" dirty="0"/>
              <a:t>Not earned income for child tax credit</a:t>
            </a:r>
          </a:p>
          <a:p>
            <a:pPr>
              <a:defRPr/>
            </a:pPr>
            <a:r>
              <a:rPr lang="en-US" altLang="en-US" dirty="0"/>
              <a:t>Not earned income for dependent care credit</a:t>
            </a:r>
          </a:p>
          <a:p>
            <a:pPr>
              <a:buFont typeface="Wingdings" pitchFamily="2" charset="2"/>
              <a:buChar char="Ø"/>
              <a:defRPr/>
            </a:pPr>
            <a:r>
              <a:rPr lang="en-US" altLang="en-US" dirty="0"/>
              <a:t>But </a:t>
            </a:r>
            <a:r>
              <a:rPr lang="en-US" altLang="en-US" dirty="0">
                <a:solidFill>
                  <a:srgbClr val="0000FF"/>
                </a:solidFill>
              </a:rPr>
              <a:t>IS</a:t>
            </a:r>
            <a:r>
              <a:rPr lang="en-US" altLang="en-US" dirty="0"/>
              <a:t> “compensation” for IRA Contributions</a:t>
            </a:r>
          </a:p>
        </p:txBody>
      </p:sp>
      <p:sp>
        <p:nvSpPr>
          <p:cNvPr id="26626" name="Rectangle 2"/>
          <p:cNvSpPr>
            <a:spLocks noGrp="1" noChangeArrowheads="1"/>
          </p:cNvSpPr>
          <p:nvPr>
            <p:ph type="title"/>
          </p:nvPr>
        </p:nvSpPr>
        <p:spPr/>
        <p:txBody>
          <a:bodyPr wrap="square" numCol="1" anchorCtr="0" compatLnSpc="1">
            <a:prstTxWarp prst="textNoShape">
              <a:avLst/>
            </a:prstTxWarp>
          </a:bodyPr>
          <a:lstStyle/>
          <a:p>
            <a:pPr>
              <a:defRPr/>
            </a:pPr>
            <a:r>
              <a:rPr lang="en-US" altLang="en-US" dirty="0"/>
              <a:t>Income: Alimony Received</a:t>
            </a:r>
            <a:endParaRPr lang="en-US" altLang="en-US" sz="1650" dirty="0"/>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22</a:t>
            </a:fld>
            <a:endParaRPr lang="en-US" altLang="en-US" dirty="0"/>
          </a:p>
        </p:txBody>
      </p:sp>
    </p:spTree>
    <p:extLst>
      <p:ext uri="{BB962C8B-B14F-4D97-AF65-F5344CB8AC3E}">
        <p14:creationId xmlns:p14="http://schemas.microsoft.com/office/powerpoint/2010/main" val="4188566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Tara Baker - Single Working Parent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6803" name="Rectangle 3"/>
          <p:cNvSpPr>
            <a:spLocks noGrp="1" noChangeArrowheads="1"/>
          </p:cNvSpPr>
          <p:nvPr>
            <p:ph sz="quarter" idx="12"/>
          </p:nvPr>
        </p:nvSpPr>
        <p:spPr>
          <a:xfrm>
            <a:off x="1219200" y="1600200"/>
            <a:ext cx="9753600" cy="4480560"/>
          </a:xfrm>
        </p:spPr>
        <p:txBody>
          <a:bodyPr>
            <a:normAutofit lnSpcReduction="10000"/>
          </a:bodyPr>
          <a:lstStyle/>
          <a:p>
            <a:r>
              <a:rPr lang="en-US" altLang="en-US" dirty="0" smtClean="0"/>
              <a:t>Where do I get information on alimony paid?</a:t>
            </a:r>
          </a:p>
          <a:p>
            <a:r>
              <a:rPr lang="en-US" altLang="en-US" dirty="0" smtClean="0"/>
              <a:t>Intake/Interview Sheet Part IV Question 1</a:t>
            </a:r>
          </a:p>
          <a:p>
            <a:endParaRPr lang="en-US" altLang="en-US" dirty="0" smtClean="0"/>
          </a:p>
          <a:p>
            <a:endParaRPr lang="en-US" altLang="en-US" dirty="0" smtClean="0"/>
          </a:p>
          <a:p>
            <a:r>
              <a:rPr lang="en-US" altLang="en-US" dirty="0" smtClean="0"/>
              <a:t>Taxpayer needs to provide actual amount paid in the current tax year and Social Security # of recipient</a:t>
            </a:r>
          </a:p>
          <a:p>
            <a:r>
              <a:rPr lang="en-US" altLang="en-US" dirty="0" smtClean="0"/>
              <a:t>Look at prior year return</a:t>
            </a:r>
            <a:endParaRPr lang="en-US" altLang="en-US" dirty="0"/>
          </a:p>
        </p:txBody>
      </p:sp>
      <p:sp>
        <p:nvSpPr>
          <p:cNvPr id="26626" name="Rectangle 2"/>
          <p:cNvSpPr>
            <a:spLocks noGrp="1" noChangeArrowheads="1"/>
          </p:cNvSpPr>
          <p:nvPr>
            <p:ph type="title"/>
          </p:nvPr>
        </p:nvSpPr>
        <p:spPr/>
        <p:txBody>
          <a:bodyPr/>
          <a:lstStyle/>
          <a:p>
            <a:r>
              <a:rPr lang="en-US" altLang="en-US" dirty="0" smtClean="0"/>
              <a:t>Adjustments: Alimony Paid</a:t>
            </a:r>
            <a:endParaRPr lang="en-US" altLang="en-US" dirty="0"/>
          </a:p>
        </p:txBody>
      </p:sp>
      <p:pic>
        <p:nvPicPr>
          <p:cNvPr id="3" name="Picture 2"/>
          <p:cNvPicPr>
            <a:picLocks noChangeAspect="1"/>
          </p:cNvPicPr>
          <p:nvPr/>
        </p:nvPicPr>
        <p:blipFill rotWithShape="1">
          <a:blip r:embed="rId3"/>
          <a:srcRect t="10885"/>
          <a:stretch/>
        </p:blipFill>
        <p:spPr>
          <a:xfrm>
            <a:off x="2052637" y="3048000"/>
            <a:ext cx="8086725" cy="623887"/>
          </a:xfrm>
          <a:prstGeom prst="rect">
            <a:avLst/>
          </a:prstGeom>
        </p:spPr>
      </p:pic>
    </p:spTree>
    <p:extLst>
      <p:ext uri="{BB962C8B-B14F-4D97-AF65-F5344CB8AC3E}">
        <p14:creationId xmlns:p14="http://schemas.microsoft.com/office/powerpoint/2010/main" val="3591604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Tara Baker - Single Working Parent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6803" name="Rectangle 3"/>
          <p:cNvSpPr>
            <a:spLocks noGrp="1" noChangeArrowheads="1"/>
          </p:cNvSpPr>
          <p:nvPr>
            <p:ph sz="quarter" idx="12"/>
          </p:nvPr>
        </p:nvSpPr>
        <p:spPr>
          <a:xfrm>
            <a:off x="1219200" y="1524000"/>
            <a:ext cx="9753600" cy="4556760"/>
          </a:xfrm>
        </p:spPr>
        <p:txBody>
          <a:bodyPr>
            <a:normAutofit fontScale="92500" lnSpcReduction="20000"/>
          </a:bodyPr>
          <a:lstStyle/>
          <a:p>
            <a:r>
              <a:rPr lang="en-US" altLang="en-US" dirty="0" smtClean="0"/>
              <a:t>Divorce agreement executed prior to 1/1/2019</a:t>
            </a:r>
          </a:p>
          <a:p>
            <a:pPr lvl="1"/>
            <a:r>
              <a:rPr lang="en-US" altLang="en-US" dirty="0" smtClean="0"/>
              <a:t>Person receiving alimony must claim as income</a:t>
            </a:r>
          </a:p>
          <a:p>
            <a:pPr lvl="1"/>
            <a:r>
              <a:rPr lang="en-US" altLang="en-US" dirty="0" smtClean="0"/>
              <a:t>Person paying alimony can receive adjustment to income deduction</a:t>
            </a:r>
          </a:p>
          <a:p>
            <a:r>
              <a:rPr lang="en-US" altLang="en-US" dirty="0" smtClean="0"/>
              <a:t>Divorce agreement executed/modified as of 1/1/2019 or later</a:t>
            </a:r>
          </a:p>
          <a:p>
            <a:pPr lvl="1"/>
            <a:r>
              <a:rPr lang="en-US" altLang="en-US" dirty="0" smtClean="0"/>
              <a:t>Person receiving alimony does not have to claim as income</a:t>
            </a:r>
          </a:p>
          <a:p>
            <a:pPr lvl="1"/>
            <a:r>
              <a:rPr lang="en-US" altLang="en-US" dirty="0" smtClean="0"/>
              <a:t>Person paying alimony does not receive adjustment to income deduction</a:t>
            </a:r>
          </a:p>
          <a:p>
            <a:pPr lvl="1"/>
            <a:r>
              <a:rPr lang="en-US" altLang="en-US" dirty="0" smtClean="0"/>
              <a:t>If modification, must specifically state it will be under new rules</a:t>
            </a:r>
            <a:endParaRPr lang="en-US" altLang="en-US" dirty="0"/>
          </a:p>
        </p:txBody>
      </p:sp>
      <p:sp>
        <p:nvSpPr>
          <p:cNvPr id="26626" name="Rectangle 2"/>
          <p:cNvSpPr>
            <a:spLocks noGrp="1" noChangeArrowheads="1"/>
          </p:cNvSpPr>
          <p:nvPr>
            <p:ph type="title"/>
          </p:nvPr>
        </p:nvSpPr>
        <p:spPr/>
        <p:txBody>
          <a:bodyPr/>
          <a:lstStyle/>
          <a:p>
            <a:r>
              <a:rPr lang="en-US" altLang="en-US" dirty="0" smtClean="0"/>
              <a:t>Tax Law Change Regarding Alimony</a:t>
            </a:r>
            <a:endParaRPr lang="en-US" altLang="en-US" dirty="0"/>
          </a:p>
        </p:txBody>
      </p:sp>
    </p:spTree>
    <p:extLst>
      <p:ext uri="{BB962C8B-B14F-4D97-AF65-F5344CB8AC3E}">
        <p14:creationId xmlns:p14="http://schemas.microsoft.com/office/powerpoint/2010/main" val="2095718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fontScale="85000" lnSpcReduction="20000"/>
          </a:bodyPr>
          <a:lstStyle/>
          <a:p>
            <a:r>
              <a:rPr lang="en-US" dirty="0"/>
              <a:t>Covers a variety of income other than wages, retirement, and investment income</a:t>
            </a:r>
          </a:p>
          <a:p>
            <a:r>
              <a:rPr lang="en-US" dirty="0"/>
              <a:t>Review Other Income Section in Pub 4012 Tab D</a:t>
            </a:r>
          </a:p>
          <a:p>
            <a:r>
              <a:rPr lang="en-US" dirty="0"/>
              <a:t>Examples include:</a:t>
            </a:r>
          </a:p>
          <a:p>
            <a:pPr lvl="1"/>
            <a:r>
              <a:rPr lang="en-US" altLang="en-US" dirty="0"/>
              <a:t>Reported on 1099-MISC, Box 3</a:t>
            </a:r>
          </a:p>
          <a:p>
            <a:pPr lvl="1"/>
            <a:r>
              <a:rPr lang="en-US" altLang="en-US" dirty="0"/>
              <a:t>Reported on 1099-MISC, Box 7 – but “not a business”</a:t>
            </a:r>
          </a:p>
          <a:p>
            <a:pPr lvl="1"/>
            <a:r>
              <a:rPr lang="en-US" altLang="en-US" b="1" dirty="0">
                <a:solidFill>
                  <a:srgbClr val="FF0000"/>
                </a:solidFill>
              </a:rPr>
              <a:t>Gambling winnings including lotteries and raffles</a:t>
            </a:r>
          </a:p>
          <a:p>
            <a:pPr lvl="1"/>
            <a:r>
              <a:rPr lang="en-US" altLang="en-US" dirty="0"/>
              <a:t>Taxable amount of long term care (1099-LTC)</a:t>
            </a:r>
          </a:p>
          <a:p>
            <a:pPr lvl="1"/>
            <a:r>
              <a:rPr lang="en-US" altLang="en-US" b="1" dirty="0">
                <a:solidFill>
                  <a:srgbClr val="FF0000"/>
                </a:solidFill>
              </a:rPr>
              <a:t>Cancellation of debt (1099-C)</a:t>
            </a:r>
            <a:endParaRPr lang="en-US" b="1" dirty="0">
              <a:solidFill>
                <a:srgbClr val="FF0000"/>
              </a:solidFill>
            </a:endParaRPr>
          </a:p>
        </p:txBody>
      </p:sp>
      <p:sp>
        <p:nvSpPr>
          <p:cNvPr id="5" name="Title 4"/>
          <p:cNvSpPr>
            <a:spLocks noGrp="1"/>
          </p:cNvSpPr>
          <p:nvPr>
            <p:ph type="title"/>
          </p:nvPr>
        </p:nvSpPr>
        <p:spPr/>
        <p:txBody>
          <a:bodyPr/>
          <a:lstStyle/>
          <a:p>
            <a:r>
              <a:rPr lang="en-US" dirty="0"/>
              <a:t>Income: Other</a:t>
            </a:r>
          </a:p>
        </p:txBody>
      </p:sp>
      <p:sp>
        <p:nvSpPr>
          <p:cNvPr id="6" name="Footer Placeholder 5"/>
          <p:cNvSpPr>
            <a:spLocks noGrp="1"/>
          </p:cNvSpPr>
          <p:nvPr>
            <p:ph type="ftr" sz="quarter" idx="10"/>
          </p:nvPr>
        </p:nvSpPr>
        <p:spPr/>
        <p:txBody>
          <a:bodyPr/>
          <a:lstStyle/>
          <a:p>
            <a:pPr>
              <a:defRPr/>
            </a:pPr>
            <a:r>
              <a:rPr lang="en-US"/>
              <a:t>Tara Baker - NJ Version - Single Working Parent</a:t>
            </a:r>
            <a:endParaRPr lang="en-US" dirty="0"/>
          </a:p>
        </p:txBody>
      </p:sp>
      <p:sp>
        <p:nvSpPr>
          <p:cNvPr id="7" name="Slide Number Placeholder 6"/>
          <p:cNvSpPr>
            <a:spLocks noGrp="1"/>
          </p:cNvSpPr>
          <p:nvPr>
            <p:ph type="sldNum" sz="quarter" idx="11"/>
          </p:nvPr>
        </p:nvSpPr>
        <p:spPr/>
        <p:txBody>
          <a:bodyPr/>
          <a:lstStyle/>
          <a:p>
            <a:pPr>
              <a:defRPr/>
            </a:pPr>
            <a:fld id="{AE820BBC-AC8A-41A2-B5A2-A38EDA688333}" type="slidenum">
              <a:rPr lang="en-US" altLang="en-US" smtClean="0"/>
              <a:pPr>
                <a:defRPr/>
              </a:pPr>
              <a:t>25</a:t>
            </a:fld>
            <a:endParaRPr lang="en-US" altLang="en-US" dirty="0"/>
          </a:p>
        </p:txBody>
      </p:sp>
    </p:spTree>
    <p:extLst>
      <p:ext uri="{BB962C8B-B14F-4D97-AF65-F5344CB8AC3E}">
        <p14:creationId xmlns:p14="http://schemas.microsoft.com/office/powerpoint/2010/main" val="2103436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smtClean="0"/>
              <a:t>Tara Baker - Single Working Parent Lesson</a:t>
            </a:r>
            <a:endParaRPr lang="en-US" dirty="0"/>
          </a:p>
        </p:txBody>
      </p:sp>
      <p:sp>
        <p:nvSpPr>
          <p:cNvPr id="8" name="Slide Number Placeholder 7"/>
          <p:cNvSpPr>
            <a:spLocks noGrp="1"/>
          </p:cNvSpPr>
          <p:nvPr>
            <p:ph type="sldNum" sz="quarter" idx="11"/>
          </p:nvPr>
        </p:nvSpPr>
        <p:spPr/>
        <p:txBody>
          <a:bodyPr/>
          <a:lstStyle/>
          <a:p>
            <a:fld id="{AE820BBC-AC8A-41A2-B5A2-A38EDA688333}" type="slidenum">
              <a:rPr lang="en-US" altLang="en-US" smtClean="0"/>
              <a:pPr/>
              <a:t>26</a:t>
            </a:fld>
            <a:endParaRPr lang="en-US" altLang="en-US" dirty="0"/>
          </a:p>
        </p:txBody>
      </p:sp>
      <p:sp>
        <p:nvSpPr>
          <p:cNvPr id="4" name="Content Placeholder 3"/>
          <p:cNvSpPr>
            <a:spLocks noGrp="1"/>
          </p:cNvSpPr>
          <p:nvPr>
            <p:ph sz="quarter" idx="12"/>
          </p:nvPr>
        </p:nvSpPr>
        <p:spPr>
          <a:xfrm>
            <a:off x="762000" y="1785564"/>
            <a:ext cx="9753600" cy="4023360"/>
          </a:xfrm>
        </p:spPr>
        <p:txBody>
          <a:bodyPr>
            <a:normAutofit/>
          </a:bodyPr>
          <a:lstStyle/>
          <a:p>
            <a:r>
              <a:rPr lang="en-US" dirty="0" smtClean="0"/>
              <a:t>Normally reported on </a:t>
            </a:r>
            <a:r>
              <a:rPr lang="en-US" dirty="0"/>
              <a:t/>
            </a:r>
            <a:br>
              <a:rPr lang="en-US" dirty="0"/>
            </a:br>
            <a:r>
              <a:rPr lang="en-US" dirty="0" smtClean="0"/>
              <a:t>Form W-2G</a:t>
            </a:r>
          </a:p>
          <a:p>
            <a:r>
              <a:rPr lang="en-US" dirty="0" smtClean="0"/>
              <a:t>Gambling losses can be</a:t>
            </a:r>
            <a:br>
              <a:rPr lang="en-US" dirty="0" smtClean="0"/>
            </a:br>
            <a:r>
              <a:rPr lang="en-US" dirty="0" smtClean="0"/>
              <a:t> deducted </a:t>
            </a:r>
            <a:r>
              <a:rPr lang="en-US" u="sng" dirty="0" smtClean="0"/>
              <a:t>only</a:t>
            </a:r>
            <a:r>
              <a:rPr lang="en-US" dirty="0" smtClean="0"/>
              <a:t> if the</a:t>
            </a:r>
            <a:br>
              <a:rPr lang="en-US" dirty="0" smtClean="0"/>
            </a:br>
            <a:r>
              <a:rPr lang="en-US" dirty="0" smtClean="0"/>
              <a:t>taxpayer itemizes </a:t>
            </a:r>
            <a:br>
              <a:rPr lang="en-US" dirty="0" smtClean="0"/>
            </a:br>
            <a:r>
              <a:rPr lang="en-US" dirty="0" smtClean="0"/>
              <a:t>(Schedule A) – can claim</a:t>
            </a:r>
            <a:br>
              <a:rPr lang="en-US" dirty="0" smtClean="0"/>
            </a:br>
            <a:r>
              <a:rPr lang="en-US" dirty="0" smtClean="0"/>
              <a:t> up to amount of winnings</a:t>
            </a:r>
            <a:endParaRPr lang="en-US" dirty="0"/>
          </a:p>
        </p:txBody>
      </p:sp>
      <p:sp>
        <p:nvSpPr>
          <p:cNvPr id="5" name="Title 4"/>
          <p:cNvSpPr>
            <a:spLocks noGrp="1"/>
          </p:cNvSpPr>
          <p:nvPr>
            <p:ph type="title"/>
          </p:nvPr>
        </p:nvSpPr>
        <p:spPr/>
        <p:txBody>
          <a:bodyPr/>
          <a:lstStyle/>
          <a:p>
            <a:r>
              <a:rPr lang="en-US" smtClean="0"/>
              <a:t>Income: Other - Gambling Winnings</a:t>
            </a:r>
            <a:endParaRPr lang="en-US" dirty="0"/>
          </a:p>
        </p:txBody>
      </p:sp>
      <p:pic>
        <p:nvPicPr>
          <p:cNvPr id="2" name="Picture 1"/>
          <p:cNvPicPr>
            <a:picLocks noChangeAspect="1"/>
          </p:cNvPicPr>
          <p:nvPr/>
        </p:nvPicPr>
        <p:blipFill>
          <a:blip r:embed="rId3"/>
          <a:stretch>
            <a:fillRect/>
          </a:stretch>
        </p:blipFill>
        <p:spPr>
          <a:xfrm>
            <a:off x="5562600" y="2133600"/>
            <a:ext cx="6135134" cy="3496367"/>
          </a:xfrm>
          <a:prstGeom prst="rect">
            <a:avLst/>
          </a:prstGeom>
        </p:spPr>
      </p:pic>
    </p:spTree>
    <p:extLst>
      <p:ext uri="{BB962C8B-B14F-4D97-AF65-F5344CB8AC3E}">
        <p14:creationId xmlns:p14="http://schemas.microsoft.com/office/powerpoint/2010/main" val="4150659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normAutofit fontScale="92500" lnSpcReduction="10000"/>
          </a:bodyPr>
          <a:lstStyle/>
          <a:p>
            <a:r>
              <a:rPr lang="en-US" dirty="0"/>
              <a:t>Cancellation of debt is in scope for credit card debt</a:t>
            </a:r>
          </a:p>
          <a:p>
            <a:r>
              <a:rPr lang="en-US" dirty="0"/>
              <a:t>Other debt such as car loans, student loans, or other consumer installment loans is </a:t>
            </a:r>
            <a:r>
              <a:rPr lang="en-US" dirty="0" smtClean="0"/>
              <a:t>out of scope</a:t>
            </a:r>
            <a:endParaRPr lang="en-US" dirty="0"/>
          </a:p>
          <a:p>
            <a:r>
              <a:rPr lang="en-US" altLang="en-US" dirty="0"/>
              <a:t>Lenders must issue Form 1099-C if </a:t>
            </a:r>
            <a:r>
              <a:rPr lang="en-US" altLang="en-US" dirty="0" smtClean="0"/>
              <a:t>they cancel </a:t>
            </a:r>
            <a:r>
              <a:rPr lang="en-US" altLang="en-US" dirty="0"/>
              <a:t>$600 or more of debt</a:t>
            </a:r>
          </a:p>
          <a:p>
            <a:pPr lvl="1"/>
            <a:r>
              <a:rPr lang="en-US" altLang="en-US" dirty="0"/>
              <a:t>Less than $600 must </a:t>
            </a:r>
            <a:r>
              <a:rPr lang="en-US" altLang="en-US" dirty="0" smtClean="0"/>
              <a:t>still </a:t>
            </a:r>
            <a:r>
              <a:rPr lang="en-US" altLang="en-US" dirty="0"/>
              <a:t>be reported as income by taxpayer</a:t>
            </a:r>
          </a:p>
          <a:p>
            <a:r>
              <a:rPr lang="en-US" altLang="en-US" dirty="0"/>
              <a:t>Canceled debt income is reported as “Other Income”</a:t>
            </a:r>
          </a:p>
          <a:p>
            <a:endParaRPr lang="en-US" dirty="0"/>
          </a:p>
        </p:txBody>
      </p:sp>
      <p:sp>
        <p:nvSpPr>
          <p:cNvPr id="5" name="Title 4"/>
          <p:cNvSpPr>
            <a:spLocks noGrp="1"/>
          </p:cNvSpPr>
          <p:nvPr>
            <p:ph type="title"/>
          </p:nvPr>
        </p:nvSpPr>
        <p:spPr/>
        <p:txBody>
          <a:bodyPr>
            <a:normAutofit/>
          </a:bodyPr>
          <a:lstStyle/>
          <a:p>
            <a:r>
              <a:rPr lang="en-US" dirty="0"/>
              <a:t>Income: Other – Cancellation of Debt</a:t>
            </a:r>
          </a:p>
        </p:txBody>
      </p:sp>
      <p:sp>
        <p:nvSpPr>
          <p:cNvPr id="6" name="Footer Placeholder 5"/>
          <p:cNvSpPr>
            <a:spLocks noGrp="1"/>
          </p:cNvSpPr>
          <p:nvPr>
            <p:ph type="ftr" sz="quarter" idx="10"/>
          </p:nvPr>
        </p:nvSpPr>
        <p:spPr/>
        <p:txBody>
          <a:bodyPr/>
          <a:lstStyle/>
          <a:p>
            <a:pPr>
              <a:defRPr/>
            </a:pPr>
            <a:r>
              <a:rPr lang="en-US"/>
              <a:t>Tara Baker - NJ Version - Single Working Parent</a:t>
            </a:r>
            <a:endParaRPr lang="en-US" dirty="0"/>
          </a:p>
        </p:txBody>
      </p:sp>
      <p:sp>
        <p:nvSpPr>
          <p:cNvPr id="7" name="Slide Number Placeholder 6"/>
          <p:cNvSpPr>
            <a:spLocks noGrp="1"/>
          </p:cNvSpPr>
          <p:nvPr>
            <p:ph type="sldNum" sz="quarter" idx="11"/>
          </p:nvPr>
        </p:nvSpPr>
        <p:spPr/>
        <p:txBody>
          <a:bodyPr/>
          <a:lstStyle/>
          <a:p>
            <a:pPr>
              <a:defRPr/>
            </a:pPr>
            <a:fld id="{AE820BBC-AC8A-41A2-B5A2-A38EDA688333}" type="slidenum">
              <a:rPr lang="en-US" altLang="en-US" smtClean="0"/>
              <a:pPr>
                <a:defRPr/>
              </a:pPr>
              <a:t>27</a:t>
            </a:fld>
            <a:endParaRPr lang="en-US" altLang="en-US" dirty="0"/>
          </a:p>
        </p:txBody>
      </p:sp>
    </p:spTree>
    <p:extLst>
      <p:ext uri="{BB962C8B-B14F-4D97-AF65-F5344CB8AC3E}">
        <p14:creationId xmlns:p14="http://schemas.microsoft.com/office/powerpoint/2010/main" val="708439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sz="quarter" idx="12"/>
          </p:nvPr>
        </p:nvSpPr>
        <p:spPr/>
        <p:txBody>
          <a:bodyPr rtlCol="0">
            <a:normAutofit lnSpcReduction="10000"/>
          </a:bodyPr>
          <a:lstStyle/>
          <a:p>
            <a:pPr>
              <a:defRPr/>
            </a:pPr>
            <a:r>
              <a:rPr lang="en-US" altLang="en-US" dirty="0"/>
              <a:t>Credit card debt – nonbusiness only</a:t>
            </a:r>
          </a:p>
          <a:p>
            <a:pPr>
              <a:defRPr/>
            </a:pPr>
            <a:r>
              <a:rPr lang="en-US" altLang="en-US" dirty="0"/>
              <a:t>Taxpayer must be solvent immediately before debt canceled</a:t>
            </a:r>
          </a:p>
          <a:p>
            <a:pPr lvl="1">
              <a:buClr>
                <a:schemeClr val="accent6">
                  <a:lumMod val="50000"/>
                </a:schemeClr>
              </a:buClr>
              <a:defRPr/>
            </a:pPr>
            <a:r>
              <a:rPr lang="en-US" altLang="en-US" dirty="0"/>
              <a:t>Value of assets exceeds total amount of liabilities</a:t>
            </a:r>
          </a:p>
          <a:p>
            <a:pPr lvl="1">
              <a:buClr>
                <a:schemeClr val="accent6">
                  <a:lumMod val="50000"/>
                </a:schemeClr>
              </a:buClr>
              <a:defRPr/>
            </a:pPr>
            <a:r>
              <a:rPr lang="en-US" altLang="en-US" dirty="0"/>
              <a:t>Not in bankruptcy</a:t>
            </a:r>
          </a:p>
          <a:p>
            <a:pPr lvl="1">
              <a:buClr>
                <a:schemeClr val="accent6">
                  <a:lumMod val="50000"/>
                </a:schemeClr>
              </a:buClr>
              <a:defRPr/>
            </a:pPr>
            <a:r>
              <a:rPr lang="en-US" dirty="0"/>
              <a:t>Review the Screening Sheet in Pub 4012 </a:t>
            </a:r>
            <a:r>
              <a:rPr lang="en-US" dirty="0" smtClean="0"/>
              <a:t>Page </a:t>
            </a:r>
            <a:r>
              <a:rPr lang="en-US" dirty="0"/>
              <a:t>D-63 </a:t>
            </a:r>
            <a:endParaRPr lang="en-US" altLang="en-US" dirty="0"/>
          </a:p>
          <a:p>
            <a:pPr>
              <a:defRPr/>
            </a:pPr>
            <a:r>
              <a:rPr lang="en-US" altLang="en-US" dirty="0"/>
              <a:t>Otherwise </a:t>
            </a:r>
            <a:r>
              <a:rPr lang="en-US" altLang="en-US" dirty="0" smtClean="0"/>
              <a:t>out of scope</a:t>
            </a:r>
            <a:endParaRPr lang="en-US" altLang="en-US" dirty="0"/>
          </a:p>
        </p:txBody>
      </p:sp>
      <p:sp>
        <p:nvSpPr>
          <p:cNvPr id="38914" name="Title 1"/>
          <p:cNvSpPr>
            <a:spLocks noGrp="1"/>
          </p:cNvSpPr>
          <p:nvPr>
            <p:ph type="title"/>
          </p:nvPr>
        </p:nvSpPr>
        <p:spPr/>
        <p:txBody>
          <a:bodyPr>
            <a:normAutofit/>
          </a:bodyPr>
          <a:lstStyle/>
          <a:p>
            <a:r>
              <a:rPr lang="en-US" dirty="0"/>
              <a:t>Income: Other – Cancellation of Debt</a:t>
            </a:r>
            <a:endParaRPr lang="en-US" altLang="en-US" dirty="0"/>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28</a:t>
            </a:fld>
            <a:endParaRPr lang="en-US" altLang="en-US" dirty="0"/>
          </a:p>
        </p:txBody>
      </p:sp>
    </p:spTree>
    <p:extLst>
      <p:ext uri="{BB962C8B-B14F-4D97-AF65-F5344CB8AC3E}">
        <p14:creationId xmlns:p14="http://schemas.microsoft.com/office/powerpoint/2010/main" val="3674608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Tara Baker - Single Working Parent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itle 4"/>
          <p:cNvSpPr>
            <a:spLocks noGrp="1"/>
          </p:cNvSpPr>
          <p:nvPr>
            <p:ph type="title"/>
          </p:nvPr>
        </p:nvSpPr>
        <p:spPr>
          <a:xfrm>
            <a:off x="1066803" y="28835"/>
            <a:ext cx="10210797" cy="1143000"/>
          </a:xfrm>
        </p:spPr>
        <p:txBody>
          <a:bodyPr>
            <a:normAutofit fontScale="90000"/>
          </a:bodyPr>
          <a:lstStyle/>
          <a:p>
            <a:r>
              <a:rPr lang="en-US" dirty="0" smtClean="0"/>
              <a:t>Income: Other – Cancellation of Debt - Form 1099-C</a:t>
            </a:r>
            <a:endParaRPr lang="en-US" dirty="0"/>
          </a:p>
        </p:txBody>
      </p:sp>
      <p:pic>
        <p:nvPicPr>
          <p:cNvPr id="3" name="Content Placeholder 2"/>
          <p:cNvPicPr>
            <a:picLocks noGrp="1" noChangeAspect="1"/>
          </p:cNvPicPr>
          <p:nvPr>
            <p:ph sz="quarter" idx="12"/>
          </p:nvPr>
        </p:nvPicPr>
        <p:blipFill>
          <a:blip r:embed="rId2"/>
          <a:stretch>
            <a:fillRect/>
          </a:stretch>
        </p:blipFill>
        <p:spPr>
          <a:xfrm>
            <a:off x="2658105" y="1762125"/>
            <a:ext cx="6996440" cy="4022725"/>
          </a:xfrm>
          <a:prstGeom prst="rect">
            <a:avLst/>
          </a:prstGeom>
        </p:spPr>
      </p:pic>
    </p:spTree>
    <p:extLst>
      <p:ext uri="{BB962C8B-B14F-4D97-AF65-F5344CB8AC3E}">
        <p14:creationId xmlns:p14="http://schemas.microsoft.com/office/powerpoint/2010/main" val="3804676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sz="quarter" idx="12"/>
          </p:nvPr>
        </p:nvSpPr>
        <p:spPr/>
        <p:txBody>
          <a:bodyPr/>
          <a:lstStyle/>
          <a:p>
            <a:r>
              <a:rPr lang="en-US" altLang="en-US" dirty="0"/>
              <a:t>Single</a:t>
            </a:r>
          </a:p>
          <a:p>
            <a:r>
              <a:rPr lang="en-US" altLang="en-US" dirty="0"/>
              <a:t>Married filing jointly (MFJ)</a:t>
            </a:r>
          </a:p>
          <a:p>
            <a:r>
              <a:rPr lang="en-US" altLang="en-US" dirty="0"/>
              <a:t>Married filing separately (MFS)</a:t>
            </a:r>
          </a:p>
          <a:p>
            <a:r>
              <a:rPr lang="en-US" altLang="en-US" b="1" dirty="0">
                <a:solidFill>
                  <a:srgbClr val="FF0000"/>
                </a:solidFill>
              </a:rPr>
              <a:t>Head of household (HoH)</a:t>
            </a:r>
          </a:p>
          <a:p>
            <a:r>
              <a:rPr lang="en-US" altLang="en-US" dirty="0"/>
              <a:t>Qualified widow(er) (QW)</a:t>
            </a:r>
          </a:p>
        </p:txBody>
      </p:sp>
      <p:sp>
        <p:nvSpPr>
          <p:cNvPr id="8194" name="Rectangle 2"/>
          <p:cNvSpPr>
            <a:spLocks noGrp="1" noChangeArrowheads="1"/>
          </p:cNvSpPr>
          <p:nvPr>
            <p:ph type="title"/>
          </p:nvPr>
        </p:nvSpPr>
        <p:spPr/>
        <p:txBody>
          <a:bodyPr/>
          <a:lstStyle/>
          <a:p>
            <a:r>
              <a:rPr lang="en-US" altLang="en-US" dirty="0"/>
              <a:t>Five Choices for Filing Status</a:t>
            </a:r>
          </a:p>
        </p:txBody>
      </p:sp>
      <p:sp>
        <p:nvSpPr>
          <p:cNvPr id="3" name="Footer Placeholder 2"/>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Tara Baker - Single Working Parent Lesson</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Cloud Callout 5"/>
          <p:cNvSpPr/>
          <p:nvPr/>
        </p:nvSpPr>
        <p:spPr>
          <a:xfrm>
            <a:off x="8686800" y="1905000"/>
            <a:ext cx="2345634" cy="2438400"/>
          </a:xfrm>
          <a:prstGeom prst="cloudCallout">
            <a:avLst>
              <a:gd name="adj1" fmla="val -161240"/>
              <a:gd name="adj2" fmla="val 44078"/>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0000"/>
                </a:solidFill>
                <a:effectLst/>
                <a:uLnTx/>
                <a:uFillTx/>
                <a:latin typeface="Calibri"/>
                <a:ea typeface="+mn-ea"/>
                <a:cs typeface="+mn-cs"/>
              </a:rPr>
              <a:t>For this lesson only Head of Household will be discussed</a:t>
            </a:r>
            <a:endParaRPr kumimoji="0" lang="en-US" sz="18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9730563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30</a:t>
            </a:fld>
            <a:endParaRPr lang="en-US" altLang="en-US" dirty="0"/>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Baker questions 6 - 9</a:t>
            </a:r>
            <a:endParaRPr lang="en-US" altLang="en-US" dirty="0">
              <a:cs typeface="Calibri"/>
            </a:endParaRPr>
          </a:p>
        </p:txBody>
      </p:sp>
      <p:sp>
        <p:nvSpPr>
          <p:cNvPr id="21506" name="Rectangle 9"/>
          <p:cNvSpPr>
            <a:spLocks noGrp="1" noChangeArrowheads="1"/>
          </p:cNvSpPr>
          <p:nvPr>
            <p:ph type="title"/>
          </p:nvPr>
        </p:nvSpPr>
        <p:spPr/>
        <p:txBody>
          <a:bodyPr/>
          <a:lstStyle/>
          <a:p>
            <a:r>
              <a:rPr lang="en-GB" altLang="en-US" dirty="0"/>
              <a:t>Questions</a:t>
            </a:r>
          </a:p>
        </p:txBody>
      </p:sp>
      <p:pic>
        <p:nvPicPr>
          <p:cNvPr id="7" name="Picture 6">
            <a:extLst>
              <a:ext uri="{FF2B5EF4-FFF2-40B4-BE49-F238E27FC236}">
                <a16:creationId xmlns:a16="http://schemas.microsoft.com/office/drawing/2014/main" id="{638D7083-4949-4975-8CC4-367D14231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48192"/>
            <a:ext cx="1114425" cy="1133475"/>
          </a:xfrm>
          <a:prstGeom prst="rect">
            <a:avLst/>
          </a:prstGeom>
        </p:spPr>
      </p:pic>
    </p:spTree>
    <p:extLst>
      <p:ext uri="{BB962C8B-B14F-4D97-AF65-F5344CB8AC3E}">
        <p14:creationId xmlns:p14="http://schemas.microsoft.com/office/powerpoint/2010/main" val="78058369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715000" y="1751936"/>
            <a:ext cx="6134720" cy="3933825"/>
          </a:xfrm>
          <a:prstGeom prst="rect">
            <a:avLst/>
          </a:prstGeom>
        </p:spPr>
      </p:pic>
      <p:sp>
        <p:nvSpPr>
          <p:cNvPr id="18436" name="Rectangle 2"/>
          <p:cNvSpPr>
            <a:spLocks noGrp="1" noChangeArrowheads="1"/>
          </p:cNvSpPr>
          <p:nvPr>
            <p:ph type="body" sz="quarter" idx="15"/>
          </p:nvPr>
        </p:nvSpPr>
        <p:spPr>
          <a:xfrm>
            <a:off x="762000" y="1813848"/>
            <a:ext cx="4724400" cy="3871913"/>
          </a:xfrm>
        </p:spPr>
        <p:txBody>
          <a:bodyPr>
            <a:normAutofit lnSpcReduction="10000"/>
          </a:bodyPr>
          <a:lstStyle/>
          <a:p>
            <a:r>
              <a:rPr lang="en-US" altLang="en-US" dirty="0" smtClean="0"/>
              <a:t>Penalty for withdrawal of funds from time deposits</a:t>
            </a:r>
          </a:p>
          <a:p>
            <a:r>
              <a:rPr lang="en-US" altLang="en-US" dirty="0" smtClean="0"/>
              <a:t>Reported on 1099-INT or 1099-OID</a:t>
            </a:r>
          </a:p>
          <a:p>
            <a:r>
              <a:rPr lang="en-US" altLang="en-US" dirty="0" smtClean="0"/>
              <a:t>Entered on TaxSlayer interest page and will be carried to adjustments</a:t>
            </a:r>
          </a:p>
          <a:p>
            <a:endParaRPr lang="en-US" altLang="en-US" dirty="0" smtClean="0"/>
          </a:p>
          <a:p>
            <a:endParaRPr lang="en-US" altLang="en-US" dirty="0"/>
          </a:p>
        </p:txBody>
      </p:sp>
      <p:sp>
        <p:nvSpPr>
          <p:cNvPr id="8194" name="Rectangle 1"/>
          <p:cNvSpPr>
            <a:spLocks noGrp="1" noChangeArrowheads="1"/>
          </p:cNvSpPr>
          <p:nvPr>
            <p:ph type="title"/>
          </p:nvPr>
        </p:nvSpPr>
        <p:spPr/>
        <p:txBody>
          <a:bodyPr/>
          <a:lstStyle/>
          <a:p>
            <a:r>
              <a:rPr lang="en-US" smtClean="0"/>
              <a:t>Adjustments: Early Withdrawal Penalty </a:t>
            </a:r>
            <a:endParaRPr lang="en-US" dirty="0"/>
          </a:p>
        </p:txBody>
      </p:sp>
      <p:sp>
        <p:nvSpPr>
          <p:cNvPr id="3" name="Footer Placeholder 2"/>
          <p:cNvSpPr>
            <a:spLocks noGrp="1"/>
          </p:cNvSpPr>
          <p:nvPr>
            <p:ph type="ftr" sz="quarter" idx="4294967295"/>
          </p:nvPr>
        </p:nvSpPr>
        <p:spPr>
          <a:xfrm>
            <a:off x="0" y="6265863"/>
            <a:ext cx="3860800" cy="365125"/>
          </a:xfrm>
        </p:spPr>
        <p:txBody>
          <a:bodyPr/>
          <a:lstStyle/>
          <a:p>
            <a:r>
              <a:rPr lang="en-US" smtClean="0"/>
              <a:t>Tara Baker - Single Working Parent Lesson</a:t>
            </a:r>
            <a:endParaRPr lang="en-US"/>
          </a:p>
        </p:txBody>
      </p:sp>
      <p:sp>
        <p:nvSpPr>
          <p:cNvPr id="4" name="Slide Number Placeholder 3"/>
          <p:cNvSpPr>
            <a:spLocks noGrp="1"/>
          </p:cNvSpPr>
          <p:nvPr>
            <p:ph type="sldNum" sz="quarter" idx="4294967295"/>
          </p:nvPr>
        </p:nvSpPr>
        <p:spPr>
          <a:xfrm>
            <a:off x="0" y="6265863"/>
            <a:ext cx="936625" cy="365125"/>
          </a:xfrm>
        </p:spPr>
        <p:txBody>
          <a:bodyPr/>
          <a:lstStyle/>
          <a:p>
            <a:fld id="{593E17D5-A313-48E8-844B-E89875E4D580}" type="slidenum">
              <a:rPr lang="en-US" altLang="en-US" smtClean="0"/>
              <a:pPr/>
              <a:t>31</a:t>
            </a:fld>
            <a:endParaRPr lang="en-US" altLang="en-US"/>
          </a:p>
        </p:txBody>
      </p:sp>
      <p:sp>
        <p:nvSpPr>
          <p:cNvPr id="2" name="Rectangle 1"/>
          <p:cNvSpPr/>
          <p:nvPr/>
        </p:nvSpPr>
        <p:spPr>
          <a:xfrm>
            <a:off x="9182099" y="3200400"/>
            <a:ext cx="51435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bg1"/>
                </a:solidFill>
                <a:latin typeface="Verdana" panose="020B0604030504040204" pitchFamily="34" charset="0"/>
                <a:cs typeface="Arial" panose="020B0604020202020204" pitchFamily="34" charset="0"/>
              </a:defRPr>
            </a:lvl1pPr>
            <a:lvl2pPr marL="742950" indent="-285750">
              <a:defRPr>
                <a:solidFill>
                  <a:schemeClr val="bg1"/>
                </a:solidFill>
                <a:latin typeface="Verdana" panose="020B0604030504040204" pitchFamily="34" charset="0"/>
                <a:cs typeface="Arial" panose="020B0604020202020204" pitchFamily="34" charset="0"/>
              </a:defRPr>
            </a:lvl2pPr>
            <a:lvl3pPr marL="1143000" indent="-228600">
              <a:defRPr>
                <a:solidFill>
                  <a:schemeClr val="bg1"/>
                </a:solidFill>
                <a:latin typeface="Verdana" panose="020B0604030504040204" pitchFamily="34" charset="0"/>
                <a:cs typeface="Arial" panose="020B0604020202020204" pitchFamily="34" charset="0"/>
              </a:defRPr>
            </a:lvl3pPr>
            <a:lvl4pPr marL="1600200" indent="-228600">
              <a:defRPr>
                <a:solidFill>
                  <a:schemeClr val="bg1"/>
                </a:solidFill>
                <a:latin typeface="Verdana" panose="020B0604030504040204" pitchFamily="34" charset="0"/>
                <a:cs typeface="Arial" panose="020B0604020202020204" pitchFamily="34" charset="0"/>
              </a:defRPr>
            </a:lvl4pPr>
            <a:lvl5pPr marL="2057400" indent="-228600">
              <a:defRPr>
                <a:solidFill>
                  <a:schemeClr val="bg1"/>
                </a:solidFill>
                <a:latin typeface="Verdana" panose="020B060403050404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bg1"/>
                </a:solidFill>
                <a:latin typeface="Verdana" panose="020B0604030504040204" pitchFamily="34" charset="0"/>
                <a:cs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6" name="Rectangle 5"/>
          <p:cNvSpPr/>
          <p:nvPr/>
        </p:nvSpPr>
        <p:spPr>
          <a:xfrm>
            <a:off x="8153401" y="2819400"/>
            <a:ext cx="1285874" cy="36457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687216"/>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sz="quarter" idx="12"/>
          </p:nvPr>
        </p:nvSpPr>
        <p:spPr>
          <a:xfrm>
            <a:off x="1278833" y="1447800"/>
            <a:ext cx="9753600" cy="4336993"/>
          </a:xfrm>
        </p:spPr>
        <p:txBody>
          <a:bodyPr>
            <a:normAutofit fontScale="85000" lnSpcReduction="10000"/>
          </a:bodyPr>
          <a:lstStyle/>
          <a:p>
            <a:r>
              <a:rPr lang="en-US" altLang="en-US" dirty="0"/>
              <a:t>Review Pub 4012 Tab G</a:t>
            </a:r>
          </a:p>
          <a:p>
            <a:r>
              <a:rPr lang="en-US" altLang="en-US" dirty="0" smtClean="0"/>
              <a:t>Must be claimed as your dependent</a:t>
            </a:r>
            <a:endParaRPr lang="en-US" altLang="en-US" dirty="0"/>
          </a:p>
          <a:p>
            <a:pPr lvl="1"/>
            <a:r>
              <a:rPr lang="en-US" altLang="en-US" dirty="0" smtClean="0"/>
              <a:t>Mus be qualifying child, not qualifying </a:t>
            </a:r>
            <a:r>
              <a:rPr lang="en-US" altLang="en-US" dirty="0"/>
              <a:t>relative</a:t>
            </a:r>
          </a:p>
          <a:p>
            <a:r>
              <a:rPr lang="en-US" altLang="en-US" u="sng" dirty="0"/>
              <a:t>Under age 17</a:t>
            </a:r>
          </a:p>
          <a:p>
            <a:r>
              <a:rPr lang="en-US" altLang="en-US" dirty="0"/>
              <a:t>U.S. citizen, national or resident </a:t>
            </a:r>
            <a:r>
              <a:rPr lang="en-US" altLang="en-US" dirty="0" smtClean="0"/>
              <a:t>alien</a:t>
            </a:r>
          </a:p>
          <a:p>
            <a:r>
              <a:rPr lang="en-US" altLang="en-US" dirty="0" smtClean="0"/>
              <a:t>Child must have a Social Security # before due date of return</a:t>
            </a:r>
            <a:endParaRPr lang="en-US" altLang="en-US" dirty="0"/>
          </a:p>
          <a:p>
            <a:r>
              <a:rPr lang="en-US" altLang="en-US" dirty="0"/>
              <a:t>Subject to AGI phase out (rare for those taxpayers we serve)</a:t>
            </a:r>
          </a:p>
        </p:txBody>
      </p:sp>
      <p:sp>
        <p:nvSpPr>
          <p:cNvPr id="11266" name="Title 1"/>
          <p:cNvSpPr>
            <a:spLocks noGrp="1"/>
          </p:cNvSpPr>
          <p:nvPr>
            <p:ph type="title"/>
          </p:nvPr>
        </p:nvSpPr>
        <p:spPr/>
        <p:txBody>
          <a:bodyPr/>
          <a:lstStyle/>
          <a:p>
            <a:r>
              <a:rPr lang="en-US" altLang="en-US" dirty="0"/>
              <a:t>Credits: Child Tax Credit</a:t>
            </a:r>
          </a:p>
        </p:txBody>
      </p:sp>
      <p:sp>
        <p:nvSpPr>
          <p:cNvPr id="2" name="Footer Placeholder 1"/>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32</a:t>
            </a:fld>
            <a:endParaRPr lang="en-US" altLang="en-US" dirty="0"/>
          </a:p>
        </p:txBody>
      </p:sp>
    </p:spTree>
    <p:extLst>
      <p:ext uri="{BB962C8B-B14F-4D97-AF65-F5344CB8AC3E}">
        <p14:creationId xmlns:p14="http://schemas.microsoft.com/office/powerpoint/2010/main" val="1290656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p:txBody>
          <a:bodyPr>
            <a:normAutofit fontScale="85000" lnSpcReduction="20000"/>
          </a:bodyPr>
          <a:lstStyle/>
          <a:p>
            <a:pPr marL="40481" indent="0">
              <a:buNone/>
            </a:pPr>
            <a:r>
              <a:rPr lang="en-US" altLang="en-US" dirty="0"/>
              <a:t>#1: Child Tax Credit</a:t>
            </a:r>
          </a:p>
          <a:p>
            <a:pPr lvl="1"/>
            <a:r>
              <a:rPr lang="en-US" altLang="en-US" dirty="0"/>
              <a:t>Nonrefundable </a:t>
            </a:r>
          </a:p>
          <a:p>
            <a:pPr lvl="2">
              <a:buClr>
                <a:schemeClr val="accent2">
                  <a:lumMod val="50000"/>
                </a:schemeClr>
              </a:buClr>
            </a:pPr>
            <a:r>
              <a:rPr lang="en-US" altLang="en-US" dirty="0"/>
              <a:t>If no </a:t>
            </a:r>
            <a:r>
              <a:rPr lang="en-US" altLang="en-US" dirty="0" smtClean="0"/>
              <a:t>tax liability amount </a:t>
            </a:r>
            <a:r>
              <a:rPr lang="en-US" altLang="en-US" dirty="0"/>
              <a:t>on 1040 Line </a:t>
            </a:r>
            <a:r>
              <a:rPr lang="en-US" altLang="en-US" dirty="0" smtClean="0"/>
              <a:t>16, </a:t>
            </a:r>
            <a:r>
              <a:rPr lang="en-US" altLang="en-US" dirty="0"/>
              <a:t>will go to a Refundable credit</a:t>
            </a:r>
          </a:p>
          <a:p>
            <a:pPr lvl="2">
              <a:buClr>
                <a:schemeClr val="accent2">
                  <a:lumMod val="50000"/>
                </a:schemeClr>
              </a:buClr>
            </a:pPr>
            <a:r>
              <a:rPr lang="en-US" altLang="en-US" dirty="0"/>
              <a:t>Up to $2,000 per qualifying child</a:t>
            </a:r>
            <a:br>
              <a:rPr lang="en-US" altLang="en-US" dirty="0"/>
            </a:br>
            <a:endParaRPr lang="en-US" altLang="en-US" dirty="0"/>
          </a:p>
          <a:p>
            <a:pPr marL="40481" indent="0">
              <a:buNone/>
            </a:pPr>
            <a:r>
              <a:rPr lang="en-US" altLang="en-US" dirty="0"/>
              <a:t>#2 Additional Child Tax Credit</a:t>
            </a:r>
          </a:p>
          <a:p>
            <a:pPr lvl="1"/>
            <a:r>
              <a:rPr lang="en-US" altLang="en-US" dirty="0"/>
              <a:t>Refundable</a:t>
            </a:r>
          </a:p>
          <a:p>
            <a:pPr lvl="1"/>
            <a:r>
              <a:rPr lang="en-US" altLang="en-US" dirty="0"/>
              <a:t>Maximum Credit</a:t>
            </a:r>
          </a:p>
          <a:p>
            <a:pPr lvl="2">
              <a:buClr>
                <a:schemeClr val="accent2">
                  <a:lumMod val="50000"/>
                </a:schemeClr>
              </a:buClr>
            </a:pPr>
            <a:r>
              <a:rPr lang="en-US" altLang="en-US" dirty="0"/>
              <a:t>Up to unused portion of child tax credit</a:t>
            </a:r>
          </a:p>
          <a:p>
            <a:pPr lvl="2">
              <a:buClr>
                <a:schemeClr val="accent2">
                  <a:lumMod val="50000"/>
                </a:schemeClr>
              </a:buClr>
            </a:pPr>
            <a:r>
              <a:rPr lang="en-US" altLang="en-US" dirty="0"/>
              <a:t>Limited to $1,400 </a:t>
            </a:r>
          </a:p>
          <a:p>
            <a:pPr marL="857250" lvl="2" indent="0">
              <a:buClr>
                <a:schemeClr val="accent2">
                  <a:lumMod val="50000"/>
                </a:schemeClr>
              </a:buClr>
              <a:buNone/>
            </a:pPr>
            <a:endParaRPr lang="en-US" altLang="en-US" dirty="0"/>
          </a:p>
          <a:p>
            <a:pPr marL="40481" indent="0"/>
            <a:endParaRPr lang="en-US" altLang="en-US" dirty="0"/>
          </a:p>
          <a:p>
            <a:pPr lvl="1"/>
            <a:endParaRPr lang="en-US" altLang="en-US" dirty="0"/>
          </a:p>
        </p:txBody>
      </p:sp>
      <p:sp>
        <p:nvSpPr>
          <p:cNvPr id="6146" name="Title 1"/>
          <p:cNvSpPr>
            <a:spLocks noGrp="1"/>
          </p:cNvSpPr>
          <p:nvPr>
            <p:ph type="title"/>
          </p:nvPr>
        </p:nvSpPr>
        <p:spPr/>
        <p:txBody>
          <a:bodyPr>
            <a:normAutofit/>
          </a:bodyPr>
          <a:lstStyle/>
          <a:p>
            <a:r>
              <a:rPr lang="en-US" altLang="en-US" dirty="0"/>
              <a:t>Credits: Child Tax Credit – Two Credits</a:t>
            </a:r>
          </a:p>
        </p:txBody>
      </p:sp>
      <p:sp>
        <p:nvSpPr>
          <p:cNvPr id="2" name="Footer Placeholder 1"/>
          <p:cNvSpPr>
            <a:spLocks noGrp="1"/>
          </p:cNvSpPr>
          <p:nvPr>
            <p:ph type="ftr" sz="quarter" idx="10"/>
          </p:nvPr>
        </p:nvSpPr>
        <p:spPr/>
        <p:txBody>
          <a:bodyPr/>
          <a:lstStyle/>
          <a:p>
            <a:pPr>
              <a:defRPr/>
            </a:pPr>
            <a:r>
              <a:rPr lang="en-US"/>
              <a:t>Tara Baker - NJ Version - Single Working Parent</a:t>
            </a:r>
            <a:endParaRPr lang="en-US" dirty="0"/>
          </a:p>
        </p:txBody>
      </p:sp>
      <p:sp>
        <p:nvSpPr>
          <p:cNvPr id="4" name="Slide Number Placeholder 3"/>
          <p:cNvSpPr>
            <a:spLocks noGrp="1"/>
          </p:cNvSpPr>
          <p:nvPr>
            <p:ph type="sldNum" sz="quarter" idx="11"/>
          </p:nvPr>
        </p:nvSpPr>
        <p:spPr/>
        <p:txBody>
          <a:bodyPr/>
          <a:lstStyle/>
          <a:p>
            <a:pPr>
              <a:defRPr/>
            </a:pPr>
            <a:fld id="{AE820BBC-AC8A-41A2-B5A2-A38EDA688333}" type="slidenum">
              <a:rPr lang="en-US" altLang="en-US" smtClean="0"/>
              <a:pPr>
                <a:defRPr/>
              </a:pPr>
              <a:t>33</a:t>
            </a:fld>
            <a:endParaRPr lang="en-US" altLang="en-US" dirty="0"/>
          </a:p>
        </p:txBody>
      </p:sp>
    </p:spTree>
    <p:extLst>
      <p:ext uri="{BB962C8B-B14F-4D97-AF65-F5344CB8AC3E}">
        <p14:creationId xmlns:p14="http://schemas.microsoft.com/office/powerpoint/2010/main" val="2087748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Content Placeholder 2"/>
          <p:cNvSpPr>
            <a:spLocks noGrp="1"/>
          </p:cNvSpPr>
          <p:nvPr>
            <p:ph sz="quarter" idx="12"/>
          </p:nvPr>
        </p:nvSpPr>
        <p:spPr/>
        <p:txBody>
          <a:bodyPr/>
          <a:lstStyle/>
          <a:p>
            <a:r>
              <a:rPr lang="en-US" altLang="en-US" dirty="0"/>
              <a:t>Must be a dependent, so </a:t>
            </a:r>
            <a:r>
              <a:rPr lang="en-US" altLang="en-US" dirty="0" smtClean="0"/>
              <a:t>if </a:t>
            </a:r>
            <a:r>
              <a:rPr lang="en-US" altLang="en-US" u="sng" dirty="0" smtClean="0"/>
              <a:t>dependency goes to </a:t>
            </a:r>
            <a:r>
              <a:rPr lang="en-US" altLang="en-US" u="sng" dirty="0"/>
              <a:t>noncustodial </a:t>
            </a:r>
            <a:r>
              <a:rPr lang="en-US" altLang="en-US" u="sng" dirty="0" smtClean="0"/>
              <a:t>parent then so does CTC</a:t>
            </a:r>
            <a:endParaRPr lang="en-US" altLang="en-US" u="sng" dirty="0"/>
          </a:p>
          <a:p>
            <a:r>
              <a:rPr lang="en-US" altLang="en-US" dirty="0"/>
              <a:t>Review </a:t>
            </a:r>
            <a:r>
              <a:rPr lang="en-US" altLang="en-US" dirty="0" smtClean="0"/>
              <a:t>footnotes on Pub </a:t>
            </a:r>
            <a:r>
              <a:rPr lang="en-US" altLang="en-US" dirty="0"/>
              <a:t>4012 </a:t>
            </a:r>
            <a:r>
              <a:rPr lang="en-US" altLang="en-US" dirty="0" smtClean="0"/>
              <a:t>Pages G-2 and G-3 </a:t>
            </a:r>
            <a:r>
              <a:rPr lang="en-US" altLang="en-US" dirty="0"/>
              <a:t>for more information</a:t>
            </a:r>
          </a:p>
          <a:p>
            <a:r>
              <a:rPr lang="en-US" altLang="en-US" dirty="0"/>
              <a:t>See also Form </a:t>
            </a:r>
            <a:r>
              <a:rPr lang="en-US" altLang="en-US" dirty="0" smtClean="0"/>
              <a:t>8332 (Release of Claim to Exemption for Child by Custodial Parent)</a:t>
            </a:r>
            <a:endParaRPr lang="en-US" altLang="en-US" dirty="0"/>
          </a:p>
        </p:txBody>
      </p:sp>
      <p:sp>
        <p:nvSpPr>
          <p:cNvPr id="13314" name="Title 1"/>
          <p:cNvSpPr>
            <a:spLocks noGrp="1"/>
          </p:cNvSpPr>
          <p:nvPr>
            <p:ph type="title"/>
          </p:nvPr>
        </p:nvSpPr>
        <p:spPr/>
        <p:txBody>
          <a:bodyPr>
            <a:normAutofit fontScale="90000"/>
          </a:bodyPr>
          <a:lstStyle/>
          <a:p>
            <a:r>
              <a:rPr lang="en-US" altLang="en-US" dirty="0"/>
              <a:t>Credits: Child Tax Credit Child of Divorced Parents</a:t>
            </a:r>
          </a:p>
        </p:txBody>
      </p:sp>
      <p:sp>
        <p:nvSpPr>
          <p:cNvPr id="2" name="Footer Placeholder 1"/>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pPr>
              <a:defRPr/>
            </a:pPr>
            <a:fld id="{AE820BBC-AC8A-41A2-B5A2-A38EDA688333}" type="slidenum">
              <a:rPr lang="en-US" altLang="en-US" smtClean="0"/>
              <a:pPr>
                <a:defRPr/>
              </a:pPr>
              <a:t>34</a:t>
            </a:fld>
            <a:endParaRPr lang="en-US" altLang="en-US" dirty="0"/>
          </a:p>
        </p:txBody>
      </p:sp>
    </p:spTree>
    <p:extLst>
      <p:ext uri="{BB962C8B-B14F-4D97-AF65-F5344CB8AC3E}">
        <p14:creationId xmlns:p14="http://schemas.microsoft.com/office/powerpoint/2010/main" val="3905782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278833" y="1600200"/>
            <a:ext cx="9753600" cy="4184593"/>
          </a:xfrm>
        </p:spPr>
        <p:txBody>
          <a:bodyPr>
            <a:normAutofit lnSpcReduction="10000"/>
          </a:bodyPr>
          <a:lstStyle/>
          <a:p>
            <a:r>
              <a:rPr lang="en-US" dirty="0"/>
              <a:t>A non-refundable credit</a:t>
            </a:r>
          </a:p>
          <a:p>
            <a:r>
              <a:rPr lang="en-US" dirty="0"/>
              <a:t>Review Pub 4012 </a:t>
            </a:r>
            <a:r>
              <a:rPr lang="en-US" dirty="0" smtClean="0"/>
              <a:t>Pages G-10 through G-14</a:t>
            </a:r>
            <a:endParaRPr lang="en-US" dirty="0"/>
          </a:p>
          <a:p>
            <a:r>
              <a:rPr lang="en-US" dirty="0"/>
              <a:t>Taxpayer must provide receipt for expenses with required information for the return</a:t>
            </a:r>
          </a:p>
          <a:p>
            <a:r>
              <a:rPr lang="en-US" altLang="en-US" dirty="0"/>
              <a:t>Must live with taxpayer half the year, so in case of a </a:t>
            </a:r>
            <a:r>
              <a:rPr lang="en-US" altLang="en-US" dirty="0" smtClean="0"/>
              <a:t>divorce, </a:t>
            </a:r>
            <a:r>
              <a:rPr lang="en-US" altLang="en-US" dirty="0"/>
              <a:t>credit goes to custodial parent (if he or she paid the expense</a:t>
            </a:r>
            <a:r>
              <a:rPr lang="en-US" altLang="en-US" dirty="0" smtClean="0"/>
              <a:t>)</a:t>
            </a:r>
            <a:endParaRPr lang="en-US" dirty="0"/>
          </a:p>
        </p:txBody>
      </p:sp>
      <p:sp>
        <p:nvSpPr>
          <p:cNvPr id="5" name="Title 4"/>
          <p:cNvSpPr>
            <a:spLocks noGrp="1"/>
          </p:cNvSpPr>
          <p:nvPr>
            <p:ph type="title"/>
          </p:nvPr>
        </p:nvSpPr>
        <p:spPr/>
        <p:txBody>
          <a:bodyPr>
            <a:normAutofit/>
          </a:bodyPr>
          <a:lstStyle/>
          <a:p>
            <a:r>
              <a:rPr lang="en-US" dirty="0"/>
              <a:t>Credits: Child and Dependent Care Credit</a:t>
            </a:r>
          </a:p>
        </p:txBody>
      </p:sp>
      <p:sp>
        <p:nvSpPr>
          <p:cNvPr id="6" name="Footer Placeholder 5"/>
          <p:cNvSpPr>
            <a:spLocks noGrp="1"/>
          </p:cNvSpPr>
          <p:nvPr>
            <p:ph type="ftr" sz="quarter" idx="10"/>
          </p:nvPr>
        </p:nvSpPr>
        <p:spPr/>
        <p:txBody>
          <a:bodyPr/>
          <a:lstStyle/>
          <a:p>
            <a:pPr>
              <a:defRPr/>
            </a:pPr>
            <a:r>
              <a:rPr lang="en-US"/>
              <a:t>Tara Baker - NJ Version - Single Working Parent</a:t>
            </a:r>
            <a:endParaRPr lang="en-US" dirty="0"/>
          </a:p>
        </p:txBody>
      </p:sp>
      <p:sp>
        <p:nvSpPr>
          <p:cNvPr id="7" name="Slide Number Placeholder 6"/>
          <p:cNvSpPr>
            <a:spLocks noGrp="1"/>
          </p:cNvSpPr>
          <p:nvPr>
            <p:ph type="sldNum" sz="quarter" idx="11"/>
          </p:nvPr>
        </p:nvSpPr>
        <p:spPr/>
        <p:txBody>
          <a:bodyPr/>
          <a:lstStyle/>
          <a:p>
            <a:pPr>
              <a:defRPr/>
            </a:pPr>
            <a:fld id="{AE820BBC-AC8A-41A2-B5A2-A38EDA688333}" type="slidenum">
              <a:rPr lang="en-US" altLang="en-US" smtClean="0"/>
              <a:pPr>
                <a:defRPr/>
              </a:pPr>
              <a:t>35</a:t>
            </a:fld>
            <a:endParaRPr lang="en-US" altLang="en-US" dirty="0"/>
          </a:p>
        </p:txBody>
      </p:sp>
    </p:spTree>
    <p:extLst>
      <p:ext uri="{BB962C8B-B14F-4D97-AF65-F5344CB8AC3E}">
        <p14:creationId xmlns:p14="http://schemas.microsoft.com/office/powerpoint/2010/main" val="2991866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5633" y="1652347"/>
            <a:ext cx="5305425" cy="4391637"/>
          </a:xfrm>
          <a:prstGeom prst="rect">
            <a:avLst/>
          </a:prstGeom>
        </p:spPr>
      </p:pic>
      <p:sp>
        <p:nvSpPr>
          <p:cNvPr id="7" name="Footer Placeholder 6"/>
          <p:cNvSpPr>
            <a:spLocks noGrp="1"/>
          </p:cNvSpPr>
          <p:nvPr>
            <p:ph type="ftr" sz="quarter" idx="10"/>
          </p:nvPr>
        </p:nvSpPr>
        <p:spPr/>
        <p:txBody>
          <a:bodyPr/>
          <a:lstStyle/>
          <a:p>
            <a:r>
              <a:rPr lang="en-US" smtClean="0"/>
              <a:t>Tara Baker - Single Working Parent Lesson</a:t>
            </a:r>
            <a:endParaRPr lang="en-US" dirty="0"/>
          </a:p>
        </p:txBody>
      </p:sp>
      <p:sp>
        <p:nvSpPr>
          <p:cNvPr id="9" name="Slide Number Placeholder 8"/>
          <p:cNvSpPr>
            <a:spLocks noGrp="1"/>
          </p:cNvSpPr>
          <p:nvPr>
            <p:ph type="sldNum" sz="quarter" idx="11"/>
          </p:nvPr>
        </p:nvSpPr>
        <p:spPr/>
        <p:txBody>
          <a:bodyPr/>
          <a:lstStyle/>
          <a:p>
            <a:fld id="{AE820BBC-AC8A-41A2-B5A2-A38EDA688333}" type="slidenum">
              <a:rPr lang="en-US" altLang="en-US" smtClean="0"/>
              <a:pPr/>
              <a:t>36</a:t>
            </a:fld>
            <a:endParaRPr lang="en-US" altLang="en-US" dirty="0"/>
          </a:p>
        </p:txBody>
      </p:sp>
      <p:sp>
        <p:nvSpPr>
          <p:cNvPr id="4" name="Content Placeholder 3"/>
          <p:cNvSpPr>
            <a:spLocks noGrp="1"/>
          </p:cNvSpPr>
          <p:nvPr>
            <p:ph sz="quarter" idx="12"/>
          </p:nvPr>
        </p:nvSpPr>
        <p:spPr/>
        <p:txBody>
          <a:bodyPr>
            <a:normAutofit fontScale="92500" lnSpcReduction="20000"/>
          </a:bodyPr>
          <a:lstStyle/>
          <a:p>
            <a:r>
              <a:rPr lang="en-US" dirty="0" smtClean="0"/>
              <a:t>Employer-Provided Benefits</a:t>
            </a:r>
          </a:p>
          <a:p>
            <a:r>
              <a:rPr lang="en-US" dirty="0" smtClean="0"/>
              <a:t>Reported in Box 10            </a:t>
            </a:r>
            <a:br>
              <a:rPr lang="en-US" dirty="0" smtClean="0"/>
            </a:br>
            <a:r>
              <a:rPr lang="en-US" dirty="0" smtClean="0"/>
              <a:t>on the W-2</a:t>
            </a:r>
          </a:p>
          <a:p>
            <a:r>
              <a:rPr lang="en-US" dirty="0" smtClean="0"/>
              <a:t>TaxSlayer automatically</a:t>
            </a:r>
            <a:br>
              <a:rPr lang="en-US" dirty="0" smtClean="0"/>
            </a:br>
            <a:r>
              <a:rPr lang="en-US" dirty="0" smtClean="0"/>
              <a:t> carries to Form 2441</a:t>
            </a:r>
          </a:p>
          <a:p>
            <a:r>
              <a:rPr lang="en-US" dirty="0" smtClean="0"/>
              <a:t>Reported as other </a:t>
            </a:r>
            <a:br>
              <a:rPr lang="en-US" dirty="0" smtClean="0"/>
            </a:br>
            <a:r>
              <a:rPr lang="en-US" dirty="0" smtClean="0"/>
              <a:t>income if more than </a:t>
            </a:r>
            <a:br>
              <a:rPr lang="en-US" dirty="0" smtClean="0"/>
            </a:br>
            <a:r>
              <a:rPr lang="en-US" dirty="0" smtClean="0"/>
              <a:t>actual expenses </a:t>
            </a:r>
            <a:endParaRPr lang="en-US" dirty="0"/>
          </a:p>
        </p:txBody>
      </p:sp>
      <p:sp>
        <p:nvSpPr>
          <p:cNvPr id="5" name="Title 4"/>
          <p:cNvSpPr>
            <a:spLocks noGrp="1"/>
          </p:cNvSpPr>
          <p:nvPr>
            <p:ph type="title"/>
          </p:nvPr>
        </p:nvSpPr>
        <p:spPr/>
        <p:txBody>
          <a:bodyPr/>
          <a:lstStyle/>
          <a:p>
            <a:r>
              <a:rPr lang="en-US" smtClean="0"/>
              <a:t>Credits: Child and Dependent Care Credit</a:t>
            </a:r>
            <a:endParaRPr lang="en-US" dirty="0"/>
          </a:p>
        </p:txBody>
      </p:sp>
      <p:sp>
        <p:nvSpPr>
          <p:cNvPr id="8" name="Rectangle 7"/>
          <p:cNvSpPr/>
          <p:nvPr/>
        </p:nvSpPr>
        <p:spPr>
          <a:xfrm>
            <a:off x="10121918" y="3124200"/>
            <a:ext cx="1339140" cy="3048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31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Tara Baker - NJ Version - Single Working Parent</a:t>
            </a:r>
            <a:endParaRPr lang="en-US" dirty="0"/>
          </a:p>
        </p:txBody>
      </p:sp>
      <p:sp>
        <p:nvSpPr>
          <p:cNvPr id="6" name="Slide Number Placeholder 5"/>
          <p:cNvSpPr>
            <a:spLocks noGrp="1"/>
          </p:cNvSpPr>
          <p:nvPr>
            <p:ph type="sldNum" sz="quarter" idx="11"/>
          </p:nvPr>
        </p:nvSpPr>
        <p:spPr/>
        <p:txBody>
          <a:bodyPr/>
          <a:lstStyle/>
          <a:p>
            <a:fld id="{AE820BBC-AC8A-41A2-B5A2-A38EDA688333}" type="slidenum">
              <a:rPr lang="en-US" altLang="en-US" smtClean="0"/>
              <a:pPr/>
              <a:t>37</a:t>
            </a:fld>
            <a:endParaRPr lang="en-US" altLang="en-US" dirty="0"/>
          </a:p>
        </p:txBody>
      </p:sp>
      <p:sp>
        <p:nvSpPr>
          <p:cNvPr id="20483" name="Content Placeholder 2"/>
          <p:cNvSpPr>
            <a:spLocks noGrp="1"/>
          </p:cNvSpPr>
          <p:nvPr>
            <p:ph sz="quarter" idx="12"/>
          </p:nvPr>
        </p:nvSpPr>
        <p:spPr/>
        <p:txBody>
          <a:bodyPr>
            <a:normAutofit fontScale="92500" lnSpcReduction="20000"/>
          </a:bodyPr>
          <a:lstStyle/>
          <a:p>
            <a:r>
              <a:rPr lang="en-US" altLang="en-US" dirty="0"/>
              <a:t>Below kindergarten okay</a:t>
            </a:r>
          </a:p>
          <a:p>
            <a:r>
              <a:rPr lang="en-US" altLang="en-US" dirty="0"/>
              <a:t>After school okay if not educational</a:t>
            </a:r>
          </a:p>
          <a:p>
            <a:r>
              <a:rPr lang="en-US" altLang="en-US" dirty="0"/>
              <a:t>Day camp okay, overnight camp </a:t>
            </a:r>
            <a:r>
              <a:rPr lang="en-US" altLang="en-US" dirty="0" smtClean="0"/>
              <a:t>not OK</a:t>
            </a:r>
            <a:endParaRPr lang="en-US" altLang="en-US" dirty="0"/>
          </a:p>
          <a:p>
            <a:r>
              <a:rPr lang="en-US" altLang="en-US" dirty="0"/>
              <a:t>Adult day care okay</a:t>
            </a:r>
          </a:p>
          <a:p>
            <a:r>
              <a:rPr lang="en-US" altLang="en-US" dirty="0"/>
              <a:t>In-home care okay</a:t>
            </a:r>
          </a:p>
          <a:p>
            <a:r>
              <a:rPr lang="en-US" altLang="en-US" dirty="0"/>
              <a:t>Care may also qualify as medical deduction – same amount can be used for one or the other, no double dipping</a:t>
            </a:r>
          </a:p>
          <a:p>
            <a:endParaRPr lang="en-US" altLang="en-US" dirty="0"/>
          </a:p>
          <a:p>
            <a:endParaRPr lang="en-US" altLang="en-US" dirty="0"/>
          </a:p>
        </p:txBody>
      </p:sp>
      <p:sp>
        <p:nvSpPr>
          <p:cNvPr id="2" name="Title 1"/>
          <p:cNvSpPr>
            <a:spLocks noGrp="1"/>
          </p:cNvSpPr>
          <p:nvPr>
            <p:ph type="title"/>
          </p:nvPr>
        </p:nvSpPr>
        <p:spPr/>
        <p:txBody>
          <a:bodyPr/>
          <a:lstStyle/>
          <a:p>
            <a:r>
              <a:rPr lang="en-US"/>
              <a:t>Credits: Child and Dependent Care Credit</a:t>
            </a:r>
            <a:endParaRPr lang="en-US" dirty="0"/>
          </a:p>
        </p:txBody>
      </p:sp>
    </p:spTree>
    <p:extLst>
      <p:ext uri="{BB962C8B-B14F-4D97-AF65-F5344CB8AC3E}">
        <p14:creationId xmlns:p14="http://schemas.microsoft.com/office/powerpoint/2010/main" val="28073636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Tara Baker - NJ Version - Single Working Parent</a:t>
            </a:r>
            <a:endParaRPr lang="en-US" dirty="0"/>
          </a:p>
        </p:txBody>
      </p:sp>
      <p:sp>
        <p:nvSpPr>
          <p:cNvPr id="6" name="Slide Number Placeholder 5"/>
          <p:cNvSpPr>
            <a:spLocks noGrp="1"/>
          </p:cNvSpPr>
          <p:nvPr>
            <p:ph type="sldNum" sz="quarter" idx="11"/>
          </p:nvPr>
        </p:nvSpPr>
        <p:spPr/>
        <p:txBody>
          <a:bodyPr/>
          <a:lstStyle/>
          <a:p>
            <a:fld id="{AE820BBC-AC8A-41A2-B5A2-A38EDA688333}" type="slidenum">
              <a:rPr lang="en-US" altLang="en-US" smtClean="0"/>
              <a:pPr/>
              <a:t>38</a:t>
            </a:fld>
            <a:endParaRPr lang="en-US" altLang="en-US" dirty="0"/>
          </a:p>
        </p:txBody>
      </p:sp>
      <p:sp>
        <p:nvSpPr>
          <p:cNvPr id="22531" name="Content Placeholder 2"/>
          <p:cNvSpPr>
            <a:spLocks noGrp="1"/>
          </p:cNvSpPr>
          <p:nvPr>
            <p:ph sz="quarter" idx="12"/>
          </p:nvPr>
        </p:nvSpPr>
        <p:spPr/>
        <p:txBody>
          <a:bodyPr>
            <a:normAutofit/>
          </a:bodyPr>
          <a:lstStyle/>
          <a:p>
            <a:r>
              <a:rPr lang="en-US" altLang="en-US" dirty="0"/>
              <a:t>Cannot be spouse or dependent</a:t>
            </a:r>
          </a:p>
          <a:p>
            <a:r>
              <a:rPr lang="en-US" altLang="en-US" dirty="0"/>
              <a:t>Cannot be taxpayer’s child who </a:t>
            </a:r>
            <a:r>
              <a:rPr lang="en-US" altLang="en-US" dirty="0" smtClean="0"/>
              <a:t>is under </a:t>
            </a:r>
            <a:r>
              <a:rPr lang="en-US" altLang="en-US" dirty="0"/>
              <a:t>age 19</a:t>
            </a:r>
          </a:p>
          <a:p>
            <a:r>
              <a:rPr lang="en-US" altLang="en-US" dirty="0"/>
              <a:t>Cannot be child’s parent (with some exceptions for adults needing care)</a:t>
            </a:r>
          </a:p>
          <a:p>
            <a:r>
              <a:rPr lang="en-US" altLang="en-US" dirty="0"/>
              <a:t>Taxpayer must make reasonable effort to get provider’s name, address and identifying number</a:t>
            </a:r>
          </a:p>
          <a:p>
            <a:endParaRPr lang="en-US" altLang="en-US" dirty="0"/>
          </a:p>
        </p:txBody>
      </p:sp>
      <p:sp>
        <p:nvSpPr>
          <p:cNvPr id="2" name="Title 1"/>
          <p:cNvSpPr>
            <a:spLocks noGrp="1"/>
          </p:cNvSpPr>
          <p:nvPr>
            <p:ph type="title"/>
          </p:nvPr>
        </p:nvSpPr>
        <p:spPr/>
        <p:txBody>
          <a:bodyPr>
            <a:normAutofit fontScale="90000"/>
          </a:bodyPr>
          <a:lstStyle/>
          <a:p>
            <a:r>
              <a:rPr lang="en-US"/>
              <a:t>Credits: Child and Dependent Care Credit - Caregiver</a:t>
            </a:r>
            <a:endParaRPr lang="en-US" dirty="0"/>
          </a:p>
        </p:txBody>
      </p:sp>
    </p:spTree>
    <p:extLst>
      <p:ext uri="{BB962C8B-B14F-4D97-AF65-F5344CB8AC3E}">
        <p14:creationId xmlns:p14="http://schemas.microsoft.com/office/powerpoint/2010/main" val="2083889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quarter" idx="12"/>
          </p:nvPr>
        </p:nvSpPr>
        <p:spPr/>
        <p:txBody>
          <a:bodyPr>
            <a:normAutofit lnSpcReduction="10000"/>
          </a:bodyPr>
          <a:lstStyle/>
          <a:p>
            <a:r>
              <a:rPr lang="en-US" altLang="en-US" dirty="0"/>
              <a:t>A refundable credit can generate a refund even if the taxpayer didn’t pay any money in</a:t>
            </a:r>
          </a:p>
          <a:p>
            <a:r>
              <a:rPr lang="en-US" altLang="en-US" dirty="0"/>
              <a:t>Review Pub 4012 Tab I</a:t>
            </a:r>
          </a:p>
          <a:p>
            <a:pPr lvl="1"/>
            <a:r>
              <a:rPr lang="en-US" altLang="en-US" dirty="0"/>
              <a:t>Review the EIC Eligibility Rules</a:t>
            </a:r>
          </a:p>
          <a:p>
            <a:pPr lvl="1"/>
            <a:r>
              <a:rPr lang="en-US" altLang="en-US" dirty="0"/>
              <a:t>Review the Interview Sheets</a:t>
            </a:r>
          </a:p>
          <a:p>
            <a:pPr lvl="2"/>
            <a:r>
              <a:rPr lang="en-US" altLang="en-US" dirty="0"/>
              <a:t>General Rules</a:t>
            </a:r>
          </a:p>
          <a:p>
            <a:pPr lvl="2"/>
            <a:r>
              <a:rPr lang="en-US" altLang="en-US" dirty="0"/>
              <a:t>EIC with Qualifying Child</a:t>
            </a:r>
          </a:p>
          <a:p>
            <a:pPr lvl="2"/>
            <a:r>
              <a:rPr lang="en-US" altLang="en-US" dirty="0"/>
              <a:t>EIC without a Qualifying Child</a:t>
            </a:r>
          </a:p>
        </p:txBody>
      </p:sp>
      <p:sp>
        <p:nvSpPr>
          <p:cNvPr id="2" name="Title 1"/>
          <p:cNvSpPr>
            <a:spLocks noGrp="1"/>
          </p:cNvSpPr>
          <p:nvPr>
            <p:ph type="title"/>
          </p:nvPr>
        </p:nvSpPr>
        <p:spPr/>
        <p:txBody>
          <a:bodyPr>
            <a:normAutofit/>
          </a:bodyPr>
          <a:lstStyle/>
          <a:p>
            <a:r>
              <a:rPr lang="en-US" dirty="0"/>
              <a:t>Credit: Earned Income Credit (EIC)</a:t>
            </a:r>
          </a:p>
        </p:txBody>
      </p:sp>
      <p:sp>
        <p:nvSpPr>
          <p:cNvPr id="5" name="Rectangle 4"/>
          <p:cNvSpPr/>
          <p:nvPr/>
        </p:nvSpPr>
        <p:spPr>
          <a:xfrm>
            <a:off x="7543800" y="2807154"/>
            <a:ext cx="3274394" cy="237444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100" dirty="0">
                <a:solidFill>
                  <a:schemeClr val="bg2">
                    <a:lumMod val="10000"/>
                  </a:schemeClr>
                </a:solidFill>
              </a:rPr>
              <a:t>TaxSlayer will automatically calculate EIC based on the relevant information entered for the </a:t>
            </a:r>
            <a:r>
              <a:rPr lang="en-US" sz="2100" dirty="0" smtClean="0">
                <a:solidFill>
                  <a:schemeClr val="bg2">
                    <a:lumMod val="10000"/>
                  </a:schemeClr>
                </a:solidFill>
              </a:rPr>
              <a:t>return, so accurate personal info very important, especially birth dates</a:t>
            </a:r>
            <a:endParaRPr lang="en-US" sz="2100" dirty="0">
              <a:solidFill>
                <a:schemeClr val="bg2">
                  <a:lumMod val="10000"/>
                </a:schemeClr>
              </a:solidFill>
            </a:endParaRPr>
          </a:p>
        </p:txBody>
      </p:sp>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6" name="Slide Number Placeholder 5"/>
          <p:cNvSpPr>
            <a:spLocks noGrp="1"/>
          </p:cNvSpPr>
          <p:nvPr>
            <p:ph type="sldNum" sz="quarter" idx="11"/>
          </p:nvPr>
        </p:nvSpPr>
        <p:spPr/>
        <p:txBody>
          <a:bodyPr/>
          <a:lstStyle/>
          <a:p>
            <a:pPr>
              <a:defRPr/>
            </a:pPr>
            <a:fld id="{AE820BBC-AC8A-41A2-B5A2-A38EDA688333}" type="slidenum">
              <a:rPr lang="en-US" altLang="en-US" smtClean="0"/>
              <a:pPr>
                <a:defRPr/>
              </a:pPr>
              <a:t>39</a:t>
            </a:fld>
            <a:endParaRPr lang="en-US" altLang="en-US" dirty="0"/>
          </a:p>
        </p:txBody>
      </p:sp>
    </p:spTree>
    <p:extLst>
      <p:ext uri="{BB962C8B-B14F-4D97-AF65-F5344CB8AC3E}">
        <p14:creationId xmlns:p14="http://schemas.microsoft.com/office/powerpoint/2010/main" val="2295210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sz="quarter" idx="12"/>
          </p:nvPr>
        </p:nvSpPr>
        <p:spPr/>
        <p:txBody>
          <a:bodyPr rtlCol="0">
            <a:normAutofit/>
          </a:bodyPr>
          <a:lstStyle/>
          <a:p>
            <a:pPr>
              <a:defRPr/>
            </a:pPr>
            <a:r>
              <a:rPr lang="en-GB" altLang="en-US" dirty="0"/>
              <a:t>Provided home* for qualified child</a:t>
            </a:r>
          </a:p>
          <a:p>
            <a:pPr lvl="1">
              <a:buClr>
                <a:schemeClr val="accent6">
                  <a:lumMod val="50000"/>
                </a:schemeClr>
              </a:buClr>
              <a:defRPr/>
            </a:pPr>
            <a:r>
              <a:rPr lang="en-GB" altLang="en-US" dirty="0"/>
              <a:t>Might not be a dependent</a:t>
            </a:r>
          </a:p>
          <a:p>
            <a:pPr>
              <a:defRPr/>
            </a:pPr>
            <a:r>
              <a:rPr lang="en-GB" altLang="en-US" dirty="0"/>
              <a:t>Provided home* for </a:t>
            </a:r>
            <a:r>
              <a:rPr lang="en-GB" altLang="en-US" u="sng" dirty="0"/>
              <a:t>related</a:t>
            </a:r>
            <a:r>
              <a:rPr lang="en-GB" altLang="en-US" dirty="0"/>
              <a:t> dependent</a:t>
            </a:r>
          </a:p>
          <a:p>
            <a:pPr>
              <a:defRPr/>
            </a:pPr>
            <a:r>
              <a:rPr lang="en-GB" altLang="en-US" dirty="0"/>
              <a:t>&gt;50% cost of maintaining home for dependent parents living elsewhere</a:t>
            </a:r>
          </a:p>
          <a:p>
            <a:pPr marL="0" indent="0">
              <a:buNone/>
              <a:defRPr/>
            </a:pPr>
            <a:r>
              <a:rPr lang="en-GB" altLang="en-US" dirty="0"/>
              <a:t>* </a:t>
            </a:r>
            <a:r>
              <a:rPr lang="en-GB" altLang="en-US" sz="1800" dirty="0"/>
              <a:t>Paid more than 50% of cost of keeping up the home</a:t>
            </a:r>
          </a:p>
        </p:txBody>
      </p:sp>
      <p:sp>
        <p:nvSpPr>
          <p:cNvPr id="11267" name="Rectangle 1"/>
          <p:cNvSpPr>
            <a:spLocks noGrp="1" noChangeArrowheads="1"/>
          </p:cNvSpPr>
          <p:nvPr>
            <p:ph type="title"/>
          </p:nvPr>
        </p:nvSpPr>
        <p:spPr/>
        <p:txBody>
          <a:bodyPr rtlCol="0">
            <a:normAutofit fontScale="90000"/>
          </a:bodyPr>
          <a:lstStyle/>
          <a:p>
            <a:pPr>
              <a:defRPr/>
            </a:pPr>
            <a:r>
              <a:rPr lang="en-GB" dirty="0"/>
              <a:t>Filing Status: Head of Household – Unmarried</a:t>
            </a:r>
          </a:p>
        </p:txBody>
      </p:sp>
      <p:sp>
        <p:nvSpPr>
          <p:cNvPr id="38918" name="Text Box 3"/>
          <p:cNvSpPr txBox="1">
            <a:spLocks noChangeArrowheads="1"/>
          </p:cNvSpPr>
          <p:nvPr/>
        </p:nvSpPr>
        <p:spPr bwMode="auto">
          <a:xfrm>
            <a:off x="7981950" y="5600704"/>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endParaRPr lang="en-US" altLang="en-US" sz="1350" dirty="0">
              <a:solidFill>
                <a:srgbClr val="3333FF"/>
              </a:solidFill>
              <a:cs typeface="Calibri" panose="020F0502020204030204" pitchFamily="34" charset="0"/>
            </a:endParaRPr>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5" name="Slide Number Placeholder 4"/>
          <p:cNvSpPr>
            <a:spLocks noGrp="1"/>
          </p:cNvSpPr>
          <p:nvPr>
            <p:ph type="sldNum" sz="quarter" idx="11"/>
          </p:nvPr>
        </p:nvSpPr>
        <p:spPr/>
        <p:txBody>
          <a:bodyPr/>
          <a:lstStyle/>
          <a:p>
            <a:pPr>
              <a:defRPr/>
            </a:pPr>
            <a:fld id="{AE820BBC-AC8A-41A2-B5A2-A38EDA688333}" type="slidenum">
              <a:rPr lang="en-US" altLang="en-US" smtClean="0"/>
              <a:pPr>
                <a:defRPr/>
              </a:pPr>
              <a:t>4</a:t>
            </a:fld>
            <a:endParaRPr lang="en-US" altLang="en-US" dirty="0"/>
          </a:p>
        </p:txBody>
      </p:sp>
    </p:spTree>
    <p:extLst>
      <p:ext uri="{BB962C8B-B14F-4D97-AF65-F5344CB8AC3E}">
        <p14:creationId xmlns:p14="http://schemas.microsoft.com/office/powerpoint/2010/main" val="22396811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82000" y="5638800"/>
            <a:ext cx="3276600" cy="1219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9E3000-1FE7-4597-BE23-A1AC10F0DE04}"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itle 1"/>
          <p:cNvSpPr>
            <a:spLocks noGrp="1"/>
          </p:cNvSpPr>
          <p:nvPr>
            <p:ph type="title"/>
          </p:nvPr>
        </p:nvSpPr>
        <p:spPr/>
        <p:txBody>
          <a:bodyPr/>
          <a:lstStyle/>
          <a:p>
            <a:r>
              <a:rPr lang="en-US" smtClean="0"/>
              <a:t>Credit: EIC - Amount of the Credit</a:t>
            </a:r>
            <a:endParaRPr lang="en-US" dirty="0"/>
          </a:p>
        </p:txBody>
      </p:sp>
      <p:pic>
        <p:nvPicPr>
          <p:cNvPr id="6" name="Picture 5"/>
          <p:cNvPicPr>
            <a:picLocks noChangeAspect="1"/>
          </p:cNvPicPr>
          <p:nvPr/>
        </p:nvPicPr>
        <p:blipFill>
          <a:blip r:embed="rId3"/>
          <a:stretch>
            <a:fillRect/>
          </a:stretch>
        </p:blipFill>
        <p:spPr>
          <a:xfrm>
            <a:off x="2775435" y="1461145"/>
            <a:ext cx="6740014" cy="4804160"/>
          </a:xfrm>
          <a:prstGeom prst="rect">
            <a:avLst/>
          </a:prstGeom>
        </p:spPr>
      </p:pic>
    </p:spTree>
    <p:extLst>
      <p:ext uri="{BB962C8B-B14F-4D97-AF65-F5344CB8AC3E}">
        <p14:creationId xmlns:p14="http://schemas.microsoft.com/office/powerpoint/2010/main" val="604828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41</a:t>
            </a:fld>
            <a:endParaRPr lang="en-US" altLang="en-US" dirty="0"/>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Baker questions 10 - 13 </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pic>
        <p:nvPicPr>
          <p:cNvPr id="7" name="Picture 6">
            <a:extLst>
              <a:ext uri="{FF2B5EF4-FFF2-40B4-BE49-F238E27FC236}">
                <a16:creationId xmlns:a16="http://schemas.microsoft.com/office/drawing/2014/main" id="{BA0D9F5B-3E56-46A6-AB7B-EE1B6F837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1961" y="147446"/>
            <a:ext cx="1114425" cy="1133475"/>
          </a:xfrm>
          <a:prstGeom prst="rect">
            <a:avLst/>
          </a:prstGeom>
        </p:spPr>
      </p:pic>
    </p:spTree>
    <p:extLst>
      <p:ext uri="{BB962C8B-B14F-4D97-AF65-F5344CB8AC3E}">
        <p14:creationId xmlns:p14="http://schemas.microsoft.com/office/powerpoint/2010/main" val="132352622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19200" y="1625251"/>
            <a:ext cx="9753600" cy="4212037"/>
          </a:xfrm>
        </p:spPr>
        <p:txBody>
          <a:bodyPr vert="horz" lIns="91440" tIns="45720" rIns="91440" bIns="45720" rtlCol="0" anchor="t">
            <a:normAutofit fontScale="85000" lnSpcReduction="20000"/>
          </a:bodyPr>
          <a:lstStyle/>
          <a:p>
            <a:pPr marL="340995" indent="-340995"/>
            <a:r>
              <a:rPr lang="en-US" dirty="0"/>
              <a:t>This section will focus on NJ aspects of a simple tax return for a typical single parent taxpayer</a:t>
            </a:r>
          </a:p>
          <a:p>
            <a:pPr marL="338455" indent="-340995"/>
            <a:r>
              <a:rPr lang="en-US" dirty="0"/>
              <a:t>The following tax topics will be discussed:</a:t>
            </a:r>
          </a:p>
          <a:p>
            <a:pPr marL="911542" lvl="1" indent="-340995"/>
            <a:r>
              <a:rPr lang="en-US" dirty="0">
                <a:cs typeface="Calibri"/>
              </a:rPr>
              <a:t>W2 Box </a:t>
            </a:r>
            <a:r>
              <a:rPr lang="en-US" dirty="0" smtClean="0">
                <a:cs typeface="Calibri"/>
              </a:rPr>
              <a:t>14 - Disability </a:t>
            </a:r>
            <a:r>
              <a:rPr lang="en-US" dirty="0">
                <a:cs typeface="Calibri"/>
              </a:rPr>
              <a:t>Private </a:t>
            </a:r>
            <a:r>
              <a:rPr lang="en-US" dirty="0" smtClean="0">
                <a:cs typeface="Calibri"/>
              </a:rPr>
              <a:t>Plans (PPs)</a:t>
            </a:r>
            <a:endParaRPr lang="en-US" dirty="0">
              <a:cs typeface="Calibri"/>
            </a:endParaRPr>
          </a:p>
          <a:p>
            <a:pPr marL="911542" lvl="1" indent="-340995"/>
            <a:r>
              <a:rPr lang="en-US" dirty="0" smtClean="0">
                <a:cs typeface="Calibri"/>
              </a:rPr>
              <a:t>Flexible Savings Account (FSA)/Health Savings Account (HSA) </a:t>
            </a:r>
            <a:r>
              <a:rPr lang="en-US" dirty="0">
                <a:cs typeface="Calibri"/>
              </a:rPr>
              <a:t>Distributions</a:t>
            </a:r>
          </a:p>
          <a:p>
            <a:pPr marL="911542" lvl="1" indent="-340995"/>
            <a:r>
              <a:rPr lang="en-US" dirty="0">
                <a:cs typeface="Calibri"/>
              </a:rPr>
              <a:t>Disability Pension</a:t>
            </a:r>
          </a:p>
          <a:p>
            <a:pPr marL="911542" lvl="1" indent="-340995"/>
            <a:r>
              <a:rPr lang="en-US" dirty="0">
                <a:cs typeface="Calibri"/>
              </a:rPr>
              <a:t>Gambling </a:t>
            </a:r>
            <a:r>
              <a:rPr lang="en-US" dirty="0" smtClean="0">
                <a:cs typeface="Calibri"/>
              </a:rPr>
              <a:t>Winnings</a:t>
            </a:r>
          </a:p>
          <a:p>
            <a:pPr marL="911542" lvl="1" indent="-340995"/>
            <a:r>
              <a:rPr lang="en-US" dirty="0" smtClean="0">
                <a:cs typeface="Calibri"/>
              </a:rPr>
              <a:t>Cancellation of Debt</a:t>
            </a:r>
            <a:endParaRPr lang="en-US" dirty="0">
              <a:cs typeface="Calibri"/>
            </a:endParaRPr>
          </a:p>
          <a:p>
            <a:pPr marL="911542" lvl="1" indent="-340995"/>
            <a:r>
              <a:rPr lang="en-US" dirty="0">
                <a:cs typeface="Calibri"/>
              </a:rPr>
              <a:t>EIC Considerations for NJ</a:t>
            </a:r>
          </a:p>
          <a:p>
            <a:pPr marL="911542" lvl="1" indent="-340995"/>
            <a:endParaRPr lang="en-US" dirty="0">
              <a:cs typeface="Calibri"/>
            </a:endParaRPr>
          </a:p>
          <a:p>
            <a:pPr marL="911542" lvl="1" indent="-340995"/>
            <a:endParaRPr lang="en-US" dirty="0">
              <a:cs typeface="Calibri"/>
            </a:endParaRPr>
          </a:p>
        </p:txBody>
      </p:sp>
      <p:sp>
        <p:nvSpPr>
          <p:cNvPr id="21506" name="Rectangle 9"/>
          <p:cNvSpPr>
            <a:spLocks noGrp="1" noChangeArrowheads="1"/>
          </p:cNvSpPr>
          <p:nvPr>
            <p:ph type="title"/>
          </p:nvPr>
        </p:nvSpPr>
        <p:spPr/>
        <p:txBody>
          <a:bodyPr/>
          <a:lstStyle/>
          <a:p>
            <a:r>
              <a:rPr lang="en-GB" dirty="0"/>
              <a:t>Single Working Parent – NJ Considerations</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8" name="Footer Placeholder 3">
            <a:extLst>
              <a:ext uri="{FF2B5EF4-FFF2-40B4-BE49-F238E27FC236}">
                <a16:creationId xmlns:a16="http://schemas.microsoft.com/office/drawing/2014/main" id="{A8C3DCB5-A88F-4F18-8004-AE6600352266}"/>
              </a:ext>
            </a:extLst>
          </p:cNvPr>
          <p:cNvSpPr>
            <a:spLocks noGrp="1"/>
          </p:cNvSpPr>
          <p:nvPr>
            <p:ph type="ftr" sz="quarter" idx="10"/>
          </p:nvPr>
        </p:nvSpPr>
        <p:spPr>
          <a:xfrm>
            <a:off x="3476488" y="6265305"/>
            <a:ext cx="3860800" cy="365125"/>
          </a:xfrm>
        </p:spPr>
        <p:txBody>
          <a:bodyPr/>
          <a:lstStyle/>
          <a:p>
            <a:pPr>
              <a:defRPr/>
            </a:pPr>
            <a:r>
              <a:rPr lang="en-US" dirty="0"/>
              <a:t>Tara Baker - NJ Version - Single Working Parent</a:t>
            </a:r>
          </a:p>
        </p:txBody>
      </p:sp>
    </p:spTree>
    <p:extLst>
      <p:ext uri="{BB962C8B-B14F-4D97-AF65-F5344CB8AC3E}">
        <p14:creationId xmlns:p14="http://schemas.microsoft.com/office/powerpoint/2010/main" val="1795284832"/>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19200" y="1447801"/>
            <a:ext cx="9753600" cy="4572000"/>
          </a:xfrm>
        </p:spPr>
        <p:txBody>
          <a:bodyPr vert="horz" lIns="91440" tIns="45720" rIns="91440" bIns="45720" rtlCol="0" anchor="t">
            <a:normAutofit fontScale="92500" lnSpcReduction="10000"/>
          </a:bodyPr>
          <a:lstStyle/>
          <a:p>
            <a:pPr marL="0" indent="0">
              <a:buNone/>
            </a:pPr>
            <a:r>
              <a:rPr lang="en-US" dirty="0"/>
              <a:t>In lieu of state provided disability insurance, companies have the option of providing a private disability insurance plan </a:t>
            </a:r>
            <a:r>
              <a:rPr lang="en-US" dirty="0" smtClean="0"/>
              <a:t>instead</a:t>
            </a:r>
            <a:endParaRPr lang="en-US" dirty="0"/>
          </a:p>
          <a:p>
            <a:pPr marL="340995" indent="-340995"/>
            <a:r>
              <a:rPr lang="en-US" dirty="0"/>
              <a:t>Box 14 format: DI PP# </a:t>
            </a:r>
            <a:r>
              <a:rPr lang="en-US" dirty="0" smtClean="0"/>
              <a:t>123456</a:t>
            </a:r>
          </a:p>
          <a:p>
            <a:pPr marL="0" indent="0">
              <a:buNone/>
            </a:pPr>
            <a:endParaRPr lang="en-US" dirty="0"/>
          </a:p>
          <a:p>
            <a:pPr marL="340995" indent="-340995"/>
            <a:r>
              <a:rPr lang="en-US" dirty="0" smtClean="0">
                <a:cs typeface="Calibri"/>
              </a:rPr>
              <a:t>When </a:t>
            </a:r>
            <a:r>
              <a:rPr lang="en-US" dirty="0">
                <a:cs typeface="Calibri"/>
              </a:rPr>
              <a:t>entering </a:t>
            </a:r>
            <a:r>
              <a:rPr lang="en-US" dirty="0" smtClean="0">
                <a:cs typeface="Calibri"/>
              </a:rPr>
              <a:t>PP in TaxSlayer in Box </a:t>
            </a:r>
            <a:r>
              <a:rPr lang="en-US" dirty="0">
                <a:cs typeface="Calibri"/>
              </a:rPr>
              <a:t>14, </a:t>
            </a:r>
            <a:r>
              <a:rPr lang="en-US" dirty="0" smtClean="0">
                <a:cs typeface="Calibri"/>
              </a:rPr>
              <a:t>still choose “NJSDI</a:t>
            </a:r>
            <a:r>
              <a:rPr lang="en-US" dirty="0">
                <a:cs typeface="Calibri"/>
              </a:rPr>
              <a:t>” </a:t>
            </a:r>
            <a:r>
              <a:rPr lang="en-US" dirty="0" smtClean="0">
                <a:cs typeface="Calibri"/>
              </a:rPr>
              <a:t>from drop-down menu </a:t>
            </a:r>
          </a:p>
          <a:p>
            <a:pPr marL="914082" lvl="1" indent="-340995">
              <a:tabLst>
                <a:tab pos="3030538" algn="l"/>
              </a:tabLst>
            </a:pPr>
            <a:r>
              <a:rPr lang="en-US" dirty="0" smtClean="0">
                <a:cs typeface="Calibri"/>
              </a:rPr>
              <a:t>TaxSlayer automatically carries amount to Schedule A State Taxes Paid </a:t>
            </a:r>
            <a:endParaRPr lang="en-US" dirty="0">
              <a:cs typeface="Calibri"/>
            </a:endParaRPr>
          </a:p>
          <a:p>
            <a:pPr marL="340995" indent="-340995"/>
            <a:endParaRPr lang="en-US" dirty="0">
              <a:cs typeface="Calibri"/>
            </a:endParaRPr>
          </a:p>
        </p:txBody>
      </p:sp>
      <p:sp>
        <p:nvSpPr>
          <p:cNvPr id="21506" name="Rectangle 9"/>
          <p:cNvSpPr>
            <a:spLocks noGrp="1" noChangeArrowheads="1"/>
          </p:cNvSpPr>
          <p:nvPr>
            <p:ph type="title"/>
          </p:nvPr>
        </p:nvSpPr>
        <p:spPr/>
        <p:txBody>
          <a:bodyPr/>
          <a:lstStyle/>
          <a:p>
            <a:r>
              <a:rPr lang="en-GB" dirty="0"/>
              <a:t>W2 Box </a:t>
            </a:r>
            <a:r>
              <a:rPr lang="en-GB" dirty="0" smtClean="0"/>
              <a:t>14 - Disability </a:t>
            </a:r>
            <a:r>
              <a:rPr lang="en-GB" dirty="0"/>
              <a:t>Private </a:t>
            </a:r>
            <a:r>
              <a:rPr lang="en-GB" dirty="0" smtClean="0"/>
              <a:t>Plans (PPs)</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8" name="Footer Placeholder 3">
            <a:extLst>
              <a:ext uri="{FF2B5EF4-FFF2-40B4-BE49-F238E27FC236}">
                <a16:creationId xmlns:a16="http://schemas.microsoft.com/office/drawing/2014/main" id="{A8C3DCB5-A88F-4F18-8004-AE6600352266}"/>
              </a:ext>
            </a:extLst>
          </p:cNvPr>
          <p:cNvSpPr>
            <a:spLocks noGrp="1"/>
          </p:cNvSpPr>
          <p:nvPr>
            <p:ph type="ftr" sz="quarter" idx="10"/>
          </p:nvPr>
        </p:nvSpPr>
        <p:spPr>
          <a:xfrm>
            <a:off x="3476488" y="6265305"/>
            <a:ext cx="3860800" cy="365125"/>
          </a:xfrm>
        </p:spPr>
        <p:txBody>
          <a:bodyPr/>
          <a:lstStyle/>
          <a:p>
            <a:pPr>
              <a:defRPr/>
            </a:pPr>
            <a:r>
              <a:rPr lang="en-US" dirty="0"/>
              <a:t>Tara Baker - NJ Version - Single Working Parent</a:t>
            </a:r>
          </a:p>
        </p:txBody>
      </p:sp>
      <p:pic>
        <p:nvPicPr>
          <p:cNvPr id="14" name="Picture 13">
            <a:extLst>
              <a:ext uri="{FF2B5EF4-FFF2-40B4-BE49-F238E27FC236}">
                <a16:creationId xmlns:a16="http://schemas.microsoft.com/office/drawing/2014/main" id="{58CB4673-0FA6-4785-B42D-C04C691E7D80}"/>
              </a:ext>
            </a:extLst>
          </p:cNvPr>
          <p:cNvPicPr>
            <a:picLocks noChangeAspect="1"/>
          </p:cNvPicPr>
          <p:nvPr/>
        </p:nvPicPr>
        <p:blipFill rotWithShape="1">
          <a:blip r:embed="rId4"/>
          <a:srcRect t="4527"/>
          <a:stretch/>
        </p:blipFill>
        <p:spPr>
          <a:xfrm>
            <a:off x="8001000" y="2438400"/>
            <a:ext cx="2249685" cy="1624312"/>
          </a:xfrm>
          <a:prstGeom prst="rect">
            <a:avLst/>
          </a:prstGeom>
          <a:ln>
            <a:solidFill>
              <a:schemeClr val="tx1"/>
            </a:solidFill>
          </a:ln>
        </p:spPr>
      </p:pic>
    </p:spTree>
    <p:extLst>
      <p:ext uri="{BB962C8B-B14F-4D97-AF65-F5344CB8AC3E}">
        <p14:creationId xmlns:p14="http://schemas.microsoft.com/office/powerpoint/2010/main" val="3752037883"/>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19200" y="1264940"/>
            <a:ext cx="9753600" cy="4572349"/>
          </a:xfrm>
        </p:spPr>
        <p:txBody>
          <a:bodyPr vert="horz" lIns="91440" tIns="45720" rIns="91440" bIns="45720" rtlCol="0" anchor="t">
            <a:normAutofit/>
          </a:bodyPr>
          <a:lstStyle/>
          <a:p>
            <a:pPr marL="340995" indent="-340995"/>
            <a:r>
              <a:rPr lang="en-US" dirty="0" smtClean="0"/>
              <a:t>Since PPs are </a:t>
            </a:r>
            <a:r>
              <a:rPr lang="en-US" dirty="0"/>
              <a:t>not paid to a government, </a:t>
            </a:r>
            <a:r>
              <a:rPr lang="en-US" dirty="0" smtClean="0"/>
              <a:t>not considered  “state </a:t>
            </a:r>
            <a:r>
              <a:rPr lang="en-US" dirty="0"/>
              <a:t>tax</a:t>
            </a:r>
            <a:r>
              <a:rPr lang="en-US" dirty="0" smtClean="0"/>
              <a:t>”; therefore, cannot be claimed on Schedule A </a:t>
            </a:r>
            <a:endParaRPr lang="en-US" dirty="0"/>
          </a:p>
          <a:p>
            <a:pPr marL="911542" lvl="1" indent="-340995"/>
            <a:r>
              <a:rPr lang="en-US" dirty="0" smtClean="0">
                <a:cs typeface="Calibri"/>
              </a:rPr>
              <a:t>Must </a:t>
            </a:r>
            <a:r>
              <a:rPr lang="en-US" dirty="0">
                <a:cs typeface="Calibri"/>
              </a:rPr>
              <a:t>back out PP amount </a:t>
            </a:r>
            <a:r>
              <a:rPr lang="en-US" dirty="0" smtClean="0">
                <a:cs typeface="Calibri"/>
              </a:rPr>
              <a:t>from Schedule A</a:t>
            </a:r>
          </a:p>
          <a:p>
            <a:pPr marL="1428432" lvl="2" indent="-340995"/>
            <a:r>
              <a:rPr lang="en-US" dirty="0" smtClean="0">
                <a:cs typeface="Calibri"/>
              </a:rPr>
              <a:t>Navigate </a:t>
            </a:r>
            <a:r>
              <a:rPr lang="en-US" dirty="0">
                <a:cs typeface="Calibri"/>
              </a:rPr>
              <a:t>to Itemized </a:t>
            </a:r>
            <a:r>
              <a:rPr lang="en-US" dirty="0" smtClean="0">
                <a:cs typeface="Calibri"/>
              </a:rPr>
              <a:t>Deductions </a:t>
            </a:r>
            <a:r>
              <a:rPr lang="en-US" dirty="0">
                <a:cs typeface="Calibri"/>
              </a:rPr>
              <a:t>/ Taxes You Paid</a:t>
            </a:r>
          </a:p>
          <a:p>
            <a:pPr marL="1428432" lvl="2" indent="-340995">
              <a:tabLst>
                <a:tab pos="2347913" algn="l"/>
              </a:tabLst>
            </a:pPr>
            <a:r>
              <a:rPr lang="en-US" dirty="0">
                <a:cs typeface="Calibri"/>
              </a:rPr>
              <a:t>Enter the </a:t>
            </a:r>
            <a:r>
              <a:rPr lang="en-US" dirty="0" smtClean="0">
                <a:cs typeface="Calibri"/>
              </a:rPr>
              <a:t>PP </a:t>
            </a:r>
            <a:r>
              <a:rPr lang="en-US" dirty="0">
                <a:cs typeface="Calibri"/>
              </a:rPr>
              <a:t>amount in “Additional State and Local Tax” field as a </a:t>
            </a:r>
            <a:r>
              <a:rPr lang="en-US" b="1" dirty="0">
                <a:cs typeface="Calibri"/>
              </a:rPr>
              <a:t>negative</a:t>
            </a:r>
            <a:r>
              <a:rPr lang="en-US" dirty="0">
                <a:cs typeface="Calibri"/>
              </a:rPr>
              <a:t> amount or subtract from an existing entered amount</a:t>
            </a:r>
          </a:p>
          <a:p>
            <a:pPr marL="1425892" lvl="2" indent="-340995"/>
            <a:endParaRPr lang="en-US" dirty="0">
              <a:cs typeface="Calibri"/>
            </a:endParaRPr>
          </a:p>
          <a:p>
            <a:pPr marL="570547" lvl="1" indent="0">
              <a:buNone/>
            </a:pPr>
            <a:endParaRPr lang="en-US" dirty="0">
              <a:cs typeface="Calibri"/>
            </a:endParaRPr>
          </a:p>
        </p:txBody>
      </p:sp>
      <p:sp>
        <p:nvSpPr>
          <p:cNvPr id="21506" name="Rectangle 9"/>
          <p:cNvSpPr>
            <a:spLocks noGrp="1" noChangeArrowheads="1"/>
          </p:cNvSpPr>
          <p:nvPr>
            <p:ph type="title"/>
          </p:nvPr>
        </p:nvSpPr>
        <p:spPr/>
        <p:txBody>
          <a:bodyPr/>
          <a:lstStyle/>
          <a:p>
            <a:r>
              <a:rPr lang="en-GB" dirty="0"/>
              <a:t>W2 Box </a:t>
            </a:r>
            <a:r>
              <a:rPr lang="en-GB" dirty="0" smtClean="0"/>
              <a:t>14 - Disability </a:t>
            </a:r>
            <a:r>
              <a:rPr lang="en-GB" dirty="0"/>
              <a:t>Private </a:t>
            </a:r>
            <a:r>
              <a:rPr lang="en-GB" dirty="0" smtClean="0"/>
              <a:t>Plans (PPs)</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8" name="Footer Placeholder 3">
            <a:extLst>
              <a:ext uri="{FF2B5EF4-FFF2-40B4-BE49-F238E27FC236}">
                <a16:creationId xmlns:a16="http://schemas.microsoft.com/office/drawing/2014/main" id="{A8C3DCB5-A88F-4F18-8004-AE6600352266}"/>
              </a:ext>
            </a:extLst>
          </p:cNvPr>
          <p:cNvSpPr>
            <a:spLocks noGrp="1"/>
          </p:cNvSpPr>
          <p:nvPr>
            <p:ph type="ftr" sz="quarter" idx="10"/>
          </p:nvPr>
        </p:nvSpPr>
        <p:spPr>
          <a:xfrm>
            <a:off x="3476488" y="6265305"/>
            <a:ext cx="3860800" cy="365125"/>
          </a:xfrm>
        </p:spPr>
        <p:txBody>
          <a:bodyPr/>
          <a:lstStyle/>
          <a:p>
            <a:pPr>
              <a:defRPr/>
            </a:pPr>
            <a:r>
              <a:rPr lang="en-US" dirty="0"/>
              <a:t>Tara Baker - NJ Version - Single Working Parent</a:t>
            </a:r>
          </a:p>
        </p:txBody>
      </p:sp>
      <p:sp>
        <p:nvSpPr>
          <p:cNvPr id="10" name="TextBox 9">
            <a:extLst>
              <a:ext uri="{FF2B5EF4-FFF2-40B4-BE49-F238E27FC236}">
                <a16:creationId xmlns:a16="http://schemas.microsoft.com/office/drawing/2014/main" id="{45963280-559D-4787-9E88-8C71E62F4BAD}"/>
              </a:ext>
            </a:extLst>
          </p:cNvPr>
          <p:cNvSpPr txBox="1"/>
          <p:nvPr/>
        </p:nvSpPr>
        <p:spPr>
          <a:xfrm>
            <a:off x="1398350" y="4175605"/>
            <a:ext cx="2970210" cy="677108"/>
          </a:xfrm>
          <a:prstGeom prst="rect">
            <a:avLst/>
          </a:prstGeom>
          <a:noFill/>
        </p:spPr>
        <p:txBody>
          <a:bodyPr wrap="square" rtlCol="0">
            <a:spAutoFit/>
          </a:bodyPr>
          <a:lstStyle/>
          <a:p>
            <a:r>
              <a:rPr lang="en-US" sz="2000" b="1" dirty="0"/>
              <a:t>TaxSlayer</a:t>
            </a:r>
          </a:p>
          <a:p>
            <a:r>
              <a:rPr lang="en-US" dirty="0"/>
              <a:t>Itemized Deductions Menu</a:t>
            </a:r>
          </a:p>
        </p:txBody>
      </p:sp>
      <p:pic>
        <p:nvPicPr>
          <p:cNvPr id="11" name="Picture 10">
            <a:extLst>
              <a:ext uri="{FF2B5EF4-FFF2-40B4-BE49-F238E27FC236}">
                <a16:creationId xmlns:a16="http://schemas.microsoft.com/office/drawing/2014/main" id="{41E7A1F0-C3AC-416C-B170-3E9A3326BE52}"/>
              </a:ext>
            </a:extLst>
          </p:cNvPr>
          <p:cNvPicPr>
            <a:picLocks noChangeAspect="1"/>
          </p:cNvPicPr>
          <p:nvPr/>
        </p:nvPicPr>
        <p:blipFill>
          <a:blip r:embed="rId4"/>
          <a:stretch>
            <a:fillRect/>
          </a:stretch>
        </p:blipFill>
        <p:spPr>
          <a:xfrm>
            <a:off x="1520450" y="4837933"/>
            <a:ext cx="3151854" cy="857533"/>
          </a:xfrm>
          <a:prstGeom prst="rect">
            <a:avLst/>
          </a:prstGeom>
          <a:ln>
            <a:solidFill>
              <a:schemeClr val="accent2"/>
            </a:solidFill>
          </a:ln>
        </p:spPr>
      </p:pic>
      <p:pic>
        <p:nvPicPr>
          <p:cNvPr id="12" name="Picture 11">
            <a:extLst>
              <a:ext uri="{FF2B5EF4-FFF2-40B4-BE49-F238E27FC236}">
                <a16:creationId xmlns:a16="http://schemas.microsoft.com/office/drawing/2014/main" id="{5FCA5034-33E9-4BF2-B7F1-1F67573E8F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4174881"/>
            <a:ext cx="2791536" cy="1768213"/>
          </a:xfrm>
          <a:prstGeom prst="rect">
            <a:avLst/>
          </a:prstGeom>
          <a:ln>
            <a:solidFill>
              <a:schemeClr val="accent2"/>
            </a:solidFill>
          </a:ln>
        </p:spPr>
      </p:pic>
    </p:spTree>
    <p:extLst>
      <p:ext uri="{BB962C8B-B14F-4D97-AF65-F5344CB8AC3E}">
        <p14:creationId xmlns:p14="http://schemas.microsoft.com/office/powerpoint/2010/main" val="85670126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820BBC-AC8A-41A2-B5A2-A38EDA68833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alt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1509" name="Rectangle 10"/>
          <p:cNvSpPr>
            <a:spLocks noGrp="1" noChangeArrowheads="1"/>
          </p:cNvSpPr>
          <p:nvPr>
            <p:ph sz="quarter" idx="12"/>
          </p:nvPr>
        </p:nvSpPr>
        <p:spPr>
          <a:xfrm>
            <a:off x="1219200" y="1625251"/>
            <a:ext cx="9753600" cy="1346549"/>
          </a:xfrm>
        </p:spPr>
        <p:txBody>
          <a:bodyPr vert="horz" lIns="91440" tIns="45720" rIns="91440" bIns="45720" rtlCol="0" anchor="t">
            <a:normAutofit fontScale="85000" lnSpcReduction="20000"/>
          </a:bodyPr>
          <a:lstStyle/>
          <a:p>
            <a:pPr marL="340995" indent="-340995"/>
            <a:r>
              <a:rPr lang="en-US" dirty="0" smtClean="0"/>
              <a:t>The private plan </a:t>
            </a:r>
            <a:r>
              <a:rPr lang="en-US" dirty="0"/>
              <a:t>number needs to be reported for the NJ return</a:t>
            </a:r>
            <a:endParaRPr lang="en-US" dirty="0">
              <a:cs typeface="Calibri"/>
            </a:endParaRPr>
          </a:p>
          <a:p>
            <a:pPr marL="340995" indent="-340995"/>
            <a:r>
              <a:rPr lang="en-US" dirty="0" smtClean="0">
                <a:cs typeface="Calibri"/>
              </a:rPr>
              <a:t>Using </a:t>
            </a:r>
            <a:r>
              <a:rPr lang="en-US" dirty="0">
                <a:cs typeface="Calibri"/>
              </a:rPr>
              <a:t>the NJ Checklist, record the W2’s EIN and PP Number in the “Payments” section (bottom of page 2)</a:t>
            </a:r>
          </a:p>
        </p:txBody>
      </p:sp>
      <p:sp>
        <p:nvSpPr>
          <p:cNvPr id="21506" name="Rectangle 9"/>
          <p:cNvSpPr>
            <a:spLocks noGrp="1" noChangeArrowheads="1"/>
          </p:cNvSpPr>
          <p:nvPr>
            <p:ph type="title"/>
          </p:nvPr>
        </p:nvSpPr>
        <p:spPr/>
        <p:txBody>
          <a:bodyPr/>
          <a:lstStyle/>
          <a:p>
            <a:r>
              <a:rPr lang="en-GB" dirty="0"/>
              <a:t>W2 Box </a:t>
            </a:r>
            <a:r>
              <a:rPr lang="en-GB" dirty="0" smtClean="0"/>
              <a:t>14 - </a:t>
            </a:r>
            <a:r>
              <a:rPr lang="en-GB" dirty="0"/>
              <a:t>Entering Private </a:t>
            </a:r>
            <a:r>
              <a:rPr lang="en-GB" dirty="0" smtClean="0"/>
              <a:t>Plan Numbers</a:t>
            </a:r>
            <a:endParaRPr lang="en-US" dirty="0"/>
          </a:p>
        </p:txBody>
      </p:sp>
      <p:sp>
        <p:nvSpPr>
          <p:cNvPr id="21510" name="Text Box 3"/>
          <p:cNvSpPr txBox="1">
            <a:spLocks noChangeArrowheads="1"/>
          </p:cNvSpPr>
          <p:nvPr/>
        </p:nvSpPr>
        <p:spPr bwMode="auto">
          <a:xfrm>
            <a:off x="7581900" y="5486402"/>
            <a:ext cx="13716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8573" tIns="34286" rIns="68573" bIns="34286" anchor="ct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050" b="0" i="0" u="none" strike="noStrike" kern="1200" cap="none" spc="0" normalizeH="0" baseline="0" noProof="0" dirty="0">
              <a:ln>
                <a:noFill/>
              </a:ln>
              <a:solidFill>
                <a:prstClr val="white"/>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pic>
        <p:nvPicPr>
          <p:cNvPr id="9" name="Picture 8" descr="A close up of a logo&#10;&#10;Description generated with high confidence">
            <a:extLst>
              <a:ext uri="{FF2B5EF4-FFF2-40B4-BE49-F238E27FC236}">
                <a16:creationId xmlns:a16="http://schemas.microsoft.com/office/drawing/2014/main" id="{4C944D2A-E666-42D3-8B80-7849FF96B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
        <p:nvSpPr>
          <p:cNvPr id="8" name="Footer Placeholder 3">
            <a:extLst>
              <a:ext uri="{FF2B5EF4-FFF2-40B4-BE49-F238E27FC236}">
                <a16:creationId xmlns:a16="http://schemas.microsoft.com/office/drawing/2014/main" id="{A8C3DCB5-A88F-4F18-8004-AE6600352266}"/>
              </a:ext>
            </a:extLst>
          </p:cNvPr>
          <p:cNvSpPr>
            <a:spLocks noGrp="1"/>
          </p:cNvSpPr>
          <p:nvPr>
            <p:ph type="ftr" sz="quarter" idx="10"/>
          </p:nvPr>
        </p:nvSpPr>
        <p:spPr>
          <a:xfrm>
            <a:off x="3476488" y="6265305"/>
            <a:ext cx="3860800" cy="365125"/>
          </a:xfrm>
        </p:spPr>
        <p:txBody>
          <a:bodyPr/>
          <a:lstStyle/>
          <a:p>
            <a:pPr>
              <a:defRPr/>
            </a:pPr>
            <a:r>
              <a:rPr lang="en-US" dirty="0"/>
              <a:t>Tara Baker - NJ Version - Single Working Parent</a:t>
            </a:r>
          </a:p>
        </p:txBody>
      </p:sp>
      <p:pic>
        <p:nvPicPr>
          <p:cNvPr id="16" name="Picture 15">
            <a:extLst>
              <a:ext uri="{FF2B5EF4-FFF2-40B4-BE49-F238E27FC236}">
                <a16:creationId xmlns:a16="http://schemas.microsoft.com/office/drawing/2014/main" id="{CABCC1BA-069D-48E0-B7FF-B643C324A7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476" y="3231316"/>
            <a:ext cx="2249685" cy="951789"/>
          </a:xfrm>
          <a:prstGeom prst="rect">
            <a:avLst/>
          </a:prstGeom>
          <a:ln>
            <a:solidFill>
              <a:schemeClr val="accent1"/>
            </a:solidFill>
          </a:ln>
        </p:spPr>
      </p:pic>
      <p:sp>
        <p:nvSpPr>
          <p:cNvPr id="17" name="Rectangle 16">
            <a:extLst>
              <a:ext uri="{FF2B5EF4-FFF2-40B4-BE49-F238E27FC236}">
                <a16:creationId xmlns:a16="http://schemas.microsoft.com/office/drawing/2014/main" id="{68BD1CCD-3A8C-40A7-A157-5EFE8D66503E}"/>
              </a:ext>
            </a:extLst>
          </p:cNvPr>
          <p:cNvSpPr/>
          <p:nvPr/>
        </p:nvSpPr>
        <p:spPr>
          <a:xfrm>
            <a:off x="1447801" y="3124200"/>
            <a:ext cx="2438400" cy="30958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8CB4673-0FA6-4785-B42D-C04C691E7D80}"/>
              </a:ext>
            </a:extLst>
          </p:cNvPr>
          <p:cNvPicPr>
            <a:picLocks noChangeAspect="1"/>
          </p:cNvPicPr>
          <p:nvPr/>
        </p:nvPicPr>
        <p:blipFill>
          <a:blip r:embed="rId5"/>
          <a:stretch>
            <a:fillRect/>
          </a:stretch>
        </p:blipFill>
        <p:spPr>
          <a:xfrm>
            <a:off x="1556203" y="4400163"/>
            <a:ext cx="2249685" cy="1701324"/>
          </a:xfrm>
          <a:prstGeom prst="rect">
            <a:avLst/>
          </a:prstGeom>
          <a:ln>
            <a:solidFill>
              <a:schemeClr val="tx1"/>
            </a:solidFill>
          </a:ln>
        </p:spPr>
      </p:pic>
      <p:pic>
        <p:nvPicPr>
          <p:cNvPr id="19" name="Picture 18">
            <a:extLst>
              <a:ext uri="{FF2B5EF4-FFF2-40B4-BE49-F238E27FC236}">
                <a16:creationId xmlns:a16="http://schemas.microsoft.com/office/drawing/2014/main" id="{32A4D742-7FEC-4F66-8DBC-4F0A0F9934B6}"/>
              </a:ext>
            </a:extLst>
          </p:cNvPr>
          <p:cNvPicPr>
            <a:picLocks noChangeAspect="1"/>
          </p:cNvPicPr>
          <p:nvPr/>
        </p:nvPicPr>
        <p:blipFill rotWithShape="1">
          <a:blip r:embed="rId6">
            <a:extLst>
              <a:ext uri="{28A0092B-C50C-407E-A947-70E740481C1C}">
                <a14:useLocalDpi xmlns:a14="http://schemas.microsoft.com/office/drawing/2010/main" val="0"/>
              </a:ext>
            </a:extLst>
          </a:blip>
          <a:srcRect b="19769"/>
          <a:stretch/>
        </p:blipFill>
        <p:spPr>
          <a:xfrm>
            <a:off x="4257462" y="3567404"/>
            <a:ext cx="7058235" cy="1546245"/>
          </a:xfrm>
          <a:prstGeom prst="rect">
            <a:avLst/>
          </a:prstGeom>
          <a:ln>
            <a:solidFill>
              <a:schemeClr val="accent1"/>
            </a:solidFill>
          </a:ln>
        </p:spPr>
      </p:pic>
    </p:spTree>
    <p:extLst>
      <p:ext uri="{BB962C8B-B14F-4D97-AF65-F5344CB8AC3E}">
        <p14:creationId xmlns:p14="http://schemas.microsoft.com/office/powerpoint/2010/main" val="353978555"/>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46</a:t>
            </a:fld>
            <a:endParaRPr lang="en-US" altLang="en-US" dirty="0"/>
          </a:p>
        </p:txBody>
      </p:sp>
      <p:sp>
        <p:nvSpPr>
          <p:cNvPr id="21509" name="Rectangle 10"/>
          <p:cNvSpPr>
            <a:spLocks noGrp="1" noChangeArrowheads="1"/>
          </p:cNvSpPr>
          <p:nvPr>
            <p:ph sz="quarter" idx="12"/>
          </p:nvPr>
        </p:nvSpPr>
        <p:spPr>
          <a:xfrm>
            <a:off x="1493492" y="1600200"/>
            <a:ext cx="9753600" cy="3048000"/>
          </a:xfrm>
        </p:spPr>
        <p:txBody>
          <a:bodyPr>
            <a:normAutofit/>
          </a:bodyPr>
          <a:lstStyle/>
          <a:p>
            <a:r>
              <a:rPr lang="en-US" altLang="en-US" dirty="0"/>
              <a:t>For Federal returns, </a:t>
            </a:r>
            <a:r>
              <a:rPr lang="en-US" altLang="en-US" dirty="0" smtClean="0"/>
              <a:t>FSA </a:t>
            </a:r>
            <a:r>
              <a:rPr lang="en-US" altLang="en-US" dirty="0"/>
              <a:t>and HSA </a:t>
            </a:r>
            <a:r>
              <a:rPr lang="en-US" altLang="en-US" dirty="0" smtClean="0"/>
              <a:t>contributions are made with pre-tax money</a:t>
            </a:r>
          </a:p>
          <a:p>
            <a:pPr lvl="1"/>
            <a:r>
              <a:rPr lang="en-US" altLang="en-US" dirty="0" smtClean="0"/>
              <a:t>Not included in W-2 Federal wages </a:t>
            </a:r>
          </a:p>
          <a:p>
            <a:r>
              <a:rPr lang="en-US" altLang="en-US" dirty="0" smtClean="0"/>
              <a:t>Therefore, distributions used to pay medical expenses are </a:t>
            </a:r>
            <a:r>
              <a:rPr lang="en-US" altLang="en-US" dirty="0"/>
              <a:t>not allowed as </a:t>
            </a:r>
            <a:r>
              <a:rPr lang="en-US" altLang="en-US" dirty="0" smtClean="0"/>
              <a:t>medical deductions on Schedule A</a:t>
            </a:r>
            <a:endParaRPr lang="en-US" altLang="en-US" dirty="0"/>
          </a:p>
        </p:txBody>
      </p:sp>
      <p:sp>
        <p:nvSpPr>
          <p:cNvPr id="21506" name="Rectangle 9"/>
          <p:cNvSpPr>
            <a:spLocks noGrp="1" noChangeArrowheads="1"/>
          </p:cNvSpPr>
          <p:nvPr>
            <p:ph type="title"/>
          </p:nvPr>
        </p:nvSpPr>
        <p:spPr/>
        <p:txBody>
          <a:bodyPr/>
          <a:lstStyle/>
          <a:p>
            <a:r>
              <a:rPr lang="en-GB" altLang="en-US" dirty="0"/>
              <a:t>FSA/HSA Distributions</a:t>
            </a: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75942387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47</a:t>
            </a:fld>
            <a:endParaRPr lang="en-US" altLang="en-US" dirty="0"/>
          </a:p>
        </p:txBody>
      </p:sp>
      <p:sp>
        <p:nvSpPr>
          <p:cNvPr id="21509" name="Rectangle 10"/>
          <p:cNvSpPr>
            <a:spLocks noGrp="1" noChangeArrowheads="1"/>
          </p:cNvSpPr>
          <p:nvPr>
            <p:ph sz="quarter" idx="12"/>
          </p:nvPr>
        </p:nvSpPr>
        <p:spPr>
          <a:xfrm>
            <a:off x="1493492" y="1371600"/>
            <a:ext cx="9753600" cy="2164970"/>
          </a:xfrm>
        </p:spPr>
        <p:txBody>
          <a:bodyPr>
            <a:normAutofit fontScale="85000" lnSpcReduction="20000"/>
          </a:bodyPr>
          <a:lstStyle/>
          <a:p>
            <a:r>
              <a:rPr lang="en-US" altLang="en-US" dirty="0" smtClean="0"/>
              <a:t>For </a:t>
            </a:r>
            <a:r>
              <a:rPr lang="en-US" altLang="en-US" dirty="0"/>
              <a:t>New Jersey</a:t>
            </a:r>
            <a:r>
              <a:rPr lang="en-US" altLang="en-US" dirty="0" smtClean="0"/>
              <a:t>, FSA/HSA contributions are made with after-tax money (included in W-2 NJ wages)</a:t>
            </a:r>
          </a:p>
          <a:p>
            <a:pPr lvl="1"/>
            <a:r>
              <a:rPr lang="en-US" altLang="en-US" dirty="0" smtClean="0"/>
              <a:t>Therefore, distributions used to pay medical expenses can be claimed as medical deductions on NJ return </a:t>
            </a:r>
          </a:p>
          <a:p>
            <a:pPr lvl="1"/>
            <a:r>
              <a:rPr lang="en-US" altLang="en-US" dirty="0" smtClean="0"/>
              <a:t>Record as Pre-Tax (Federal) </a:t>
            </a:r>
            <a:r>
              <a:rPr lang="en-US" altLang="en-US" dirty="0"/>
              <a:t>/ Post-tax </a:t>
            </a:r>
            <a:r>
              <a:rPr lang="en-US" altLang="en-US" dirty="0" smtClean="0"/>
              <a:t>(NJ) Medical </a:t>
            </a:r>
            <a:r>
              <a:rPr lang="en-US" altLang="en-US" dirty="0"/>
              <a:t>expense on NJ Checklist</a:t>
            </a:r>
          </a:p>
        </p:txBody>
      </p:sp>
      <p:sp>
        <p:nvSpPr>
          <p:cNvPr id="21506" name="Rectangle 9"/>
          <p:cNvSpPr>
            <a:spLocks noGrp="1" noChangeArrowheads="1"/>
          </p:cNvSpPr>
          <p:nvPr>
            <p:ph type="title"/>
          </p:nvPr>
        </p:nvSpPr>
        <p:spPr/>
        <p:txBody>
          <a:bodyPr/>
          <a:lstStyle/>
          <a:p>
            <a:r>
              <a:rPr lang="en-GB" altLang="en-US" dirty="0"/>
              <a:t>FSA/HSA Distributions</a:t>
            </a: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5" name="Picture 4"/>
          <p:cNvPicPr>
            <a:picLocks noChangeAspect="1"/>
          </p:cNvPicPr>
          <p:nvPr/>
        </p:nvPicPr>
        <p:blipFill>
          <a:blip r:embed="rId4"/>
          <a:stretch>
            <a:fillRect/>
          </a:stretch>
        </p:blipFill>
        <p:spPr>
          <a:xfrm>
            <a:off x="1905000" y="3536570"/>
            <a:ext cx="8686800" cy="2407029"/>
          </a:xfrm>
          <a:prstGeom prst="rect">
            <a:avLst/>
          </a:prstGeom>
        </p:spPr>
      </p:pic>
      <p:cxnSp>
        <p:nvCxnSpPr>
          <p:cNvPr id="8" name="Straight Arrow Connector 7">
            <a:extLst>
              <a:ext uri="{FF2B5EF4-FFF2-40B4-BE49-F238E27FC236}">
                <a16:creationId xmlns:a16="http://schemas.microsoft.com/office/drawing/2014/main" id="{F2324998-B502-4728-830C-2ABAAFDC3CC5}"/>
              </a:ext>
            </a:extLst>
          </p:cNvPr>
          <p:cNvCxnSpPr/>
          <p:nvPr/>
        </p:nvCxnSpPr>
        <p:spPr bwMode="auto">
          <a:xfrm flipV="1">
            <a:off x="3200400" y="5029200"/>
            <a:ext cx="914400" cy="22860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331590487"/>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48</a:t>
            </a:fld>
            <a:endParaRPr lang="en-US" altLang="en-US" dirty="0"/>
          </a:p>
        </p:txBody>
      </p:sp>
      <p:sp>
        <p:nvSpPr>
          <p:cNvPr id="21509" name="Rectangle 10"/>
          <p:cNvSpPr>
            <a:spLocks noGrp="1" noChangeArrowheads="1"/>
          </p:cNvSpPr>
          <p:nvPr>
            <p:ph sz="quarter" idx="12"/>
          </p:nvPr>
        </p:nvSpPr>
        <p:spPr>
          <a:xfrm>
            <a:off x="1219200" y="1528417"/>
            <a:ext cx="9753600" cy="1743767"/>
          </a:xfrm>
        </p:spPr>
        <p:txBody>
          <a:bodyPr>
            <a:normAutofit fontScale="85000" lnSpcReduction="20000"/>
          </a:bodyPr>
          <a:lstStyle/>
          <a:p>
            <a:r>
              <a:rPr lang="en-US" altLang="en-US" dirty="0"/>
              <a:t>NJ – Not taxed if under 65 AND “permanent and total disability”; taxed otherwise</a:t>
            </a:r>
          </a:p>
          <a:p>
            <a:r>
              <a:rPr lang="en-US" altLang="en-US" dirty="0"/>
              <a:t>If not taxable for NJ, record </a:t>
            </a:r>
            <a:r>
              <a:rPr lang="en-US" altLang="en-US" dirty="0" smtClean="0"/>
              <a:t>1099-R Box </a:t>
            </a:r>
            <a:r>
              <a:rPr lang="en-US" altLang="en-US" dirty="0"/>
              <a:t>2a amount as adjustment to Line </a:t>
            </a:r>
            <a:r>
              <a:rPr lang="en-US" altLang="en-US" dirty="0" smtClean="0"/>
              <a:t>20a on NJ Checklist.  </a:t>
            </a:r>
            <a:r>
              <a:rPr lang="en-US" altLang="en-US" dirty="0"/>
              <a:t>Note that amount is negative</a:t>
            </a:r>
          </a:p>
        </p:txBody>
      </p:sp>
      <p:sp>
        <p:nvSpPr>
          <p:cNvPr id="21506" name="Rectangle 9"/>
          <p:cNvSpPr>
            <a:spLocks noGrp="1" noChangeArrowheads="1"/>
          </p:cNvSpPr>
          <p:nvPr>
            <p:ph type="title"/>
          </p:nvPr>
        </p:nvSpPr>
        <p:spPr/>
        <p:txBody>
          <a:bodyPr/>
          <a:lstStyle/>
          <a:p>
            <a:r>
              <a:rPr lang="en-GB" altLang="en-US" dirty="0"/>
              <a:t>Disability Pension</a:t>
            </a: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2" name="Picture 1"/>
          <p:cNvPicPr>
            <a:picLocks noChangeAspect="1"/>
          </p:cNvPicPr>
          <p:nvPr/>
        </p:nvPicPr>
        <p:blipFill>
          <a:blip r:embed="rId4"/>
          <a:stretch>
            <a:fillRect/>
          </a:stretch>
        </p:blipFill>
        <p:spPr>
          <a:xfrm>
            <a:off x="1752600" y="3238846"/>
            <a:ext cx="8610600" cy="2780954"/>
          </a:xfrm>
          <a:prstGeom prst="rect">
            <a:avLst/>
          </a:prstGeom>
        </p:spPr>
      </p:pic>
      <p:cxnSp>
        <p:nvCxnSpPr>
          <p:cNvPr id="8" name="Straight Arrow Connector 7">
            <a:extLst>
              <a:ext uri="{FF2B5EF4-FFF2-40B4-BE49-F238E27FC236}">
                <a16:creationId xmlns:a16="http://schemas.microsoft.com/office/drawing/2014/main" id="{F2324998-B502-4728-830C-2ABAAFDC3CC5}"/>
              </a:ext>
            </a:extLst>
          </p:cNvPr>
          <p:cNvCxnSpPr/>
          <p:nvPr/>
        </p:nvCxnSpPr>
        <p:spPr bwMode="auto">
          <a:xfrm flipV="1">
            <a:off x="3352800" y="4572000"/>
            <a:ext cx="685800" cy="228600"/>
          </a:xfrm>
          <a:prstGeom prst="straightConnector1">
            <a:avLst/>
          </a:prstGeom>
          <a:no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78601593"/>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49</a:t>
            </a:fld>
            <a:endParaRPr lang="en-US" altLang="en-US" dirty="0"/>
          </a:p>
        </p:txBody>
      </p:sp>
      <p:sp>
        <p:nvSpPr>
          <p:cNvPr id="21509" name="Rectangle 10"/>
          <p:cNvSpPr>
            <a:spLocks noGrp="1" noChangeArrowheads="1"/>
          </p:cNvSpPr>
          <p:nvPr>
            <p:ph sz="quarter" idx="12"/>
          </p:nvPr>
        </p:nvSpPr>
        <p:spPr>
          <a:xfrm>
            <a:off x="1219200" y="1524000"/>
            <a:ext cx="9753600" cy="4208748"/>
          </a:xfrm>
        </p:spPr>
        <p:txBody>
          <a:bodyPr>
            <a:normAutofit/>
          </a:bodyPr>
          <a:lstStyle/>
          <a:p>
            <a:r>
              <a:rPr lang="en-US" dirty="0"/>
              <a:t>Losses are deducted from winnings before reporting the net </a:t>
            </a:r>
            <a:r>
              <a:rPr lang="en-US" dirty="0" smtClean="0"/>
              <a:t>gambling winnings on </a:t>
            </a:r>
            <a:r>
              <a:rPr lang="en-US" dirty="0"/>
              <a:t>NJ 1040 Line </a:t>
            </a:r>
            <a:r>
              <a:rPr lang="en-US" dirty="0" smtClean="0"/>
              <a:t>24</a:t>
            </a:r>
            <a:endParaRPr lang="en-US" dirty="0"/>
          </a:p>
          <a:p>
            <a:pPr lvl="1"/>
            <a:r>
              <a:rPr lang="en-US" dirty="0"/>
              <a:t>NJ Lottery winnings of $10,000 or less </a:t>
            </a:r>
            <a:r>
              <a:rPr lang="en-US" dirty="0" smtClean="0"/>
              <a:t>in a single instance </a:t>
            </a:r>
            <a:r>
              <a:rPr lang="en-US" dirty="0"/>
              <a:t>are not taxable in </a:t>
            </a:r>
            <a:r>
              <a:rPr lang="en-US" dirty="0" smtClean="0"/>
              <a:t>NJ</a:t>
            </a:r>
          </a:p>
          <a:p>
            <a:pPr lvl="1"/>
            <a:r>
              <a:rPr lang="en-US" dirty="0" smtClean="0"/>
              <a:t>For NJ lottery winnings above </a:t>
            </a:r>
            <a:r>
              <a:rPr lang="en-US" dirty="0"/>
              <a:t>$</a:t>
            </a:r>
            <a:r>
              <a:rPr lang="en-US" dirty="0" smtClean="0"/>
              <a:t>10,000 in a single instance, </a:t>
            </a:r>
            <a:r>
              <a:rPr lang="en-US" u="sng" dirty="0"/>
              <a:t>total</a:t>
            </a:r>
            <a:r>
              <a:rPr lang="en-US" dirty="0"/>
              <a:t> amount is taxable</a:t>
            </a:r>
          </a:p>
          <a:p>
            <a:pPr lvl="1"/>
            <a:r>
              <a:rPr lang="en-US" dirty="0" smtClean="0"/>
              <a:t>Lottery winnings from </a:t>
            </a:r>
            <a:r>
              <a:rPr lang="en-US" dirty="0"/>
              <a:t>other </a:t>
            </a:r>
            <a:r>
              <a:rPr lang="en-US" dirty="0" smtClean="0"/>
              <a:t>states and winnings from other types of gambling are taxable</a:t>
            </a:r>
            <a:endParaRPr lang="en-US" dirty="0"/>
          </a:p>
          <a:p>
            <a:pPr marL="0" indent="0">
              <a:buNone/>
            </a:pPr>
            <a:endParaRPr lang="en-US" altLang="en-US" dirty="0"/>
          </a:p>
        </p:txBody>
      </p:sp>
      <p:sp>
        <p:nvSpPr>
          <p:cNvPr id="21506" name="Rectangle 9"/>
          <p:cNvSpPr>
            <a:spLocks noGrp="1" noChangeArrowheads="1"/>
          </p:cNvSpPr>
          <p:nvPr>
            <p:ph type="title"/>
          </p:nvPr>
        </p:nvSpPr>
        <p:spPr/>
        <p:txBody>
          <a:bodyPr/>
          <a:lstStyle/>
          <a:p>
            <a:r>
              <a:rPr lang="en-GB" altLang="en-US" dirty="0"/>
              <a:t>Gambling Winnings: NJ Considerations</a:t>
            </a: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117195039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sz="quarter" idx="12"/>
          </p:nvPr>
        </p:nvSpPr>
        <p:spPr/>
        <p:txBody>
          <a:bodyPr rtlCol="0">
            <a:normAutofit/>
          </a:bodyPr>
          <a:lstStyle/>
          <a:p>
            <a:pPr>
              <a:defRPr/>
            </a:pPr>
            <a:r>
              <a:rPr lang="en-US" altLang="en-US" dirty="0"/>
              <a:t>Lived apart </a:t>
            </a:r>
            <a:r>
              <a:rPr lang="en-US" altLang="en-US" u="sng" dirty="0"/>
              <a:t>all</a:t>
            </a:r>
            <a:r>
              <a:rPr lang="en-US" altLang="en-US" dirty="0"/>
              <a:t> of last 6 months of year</a:t>
            </a:r>
          </a:p>
          <a:p>
            <a:pPr>
              <a:defRPr/>
            </a:pPr>
            <a:r>
              <a:rPr lang="en-US" altLang="en-US" dirty="0"/>
              <a:t>Provided home* for: </a:t>
            </a:r>
          </a:p>
          <a:p>
            <a:pPr lvl="1">
              <a:buClr>
                <a:schemeClr val="accent6">
                  <a:lumMod val="50000"/>
                </a:schemeClr>
              </a:buClr>
              <a:defRPr/>
            </a:pPr>
            <a:r>
              <a:rPr lang="en-US" altLang="en-US" dirty="0"/>
              <a:t>Child, stepchild, or eligible foster child for over six months </a:t>
            </a:r>
          </a:p>
          <a:p>
            <a:pPr>
              <a:defRPr/>
            </a:pPr>
            <a:r>
              <a:rPr lang="en-US" altLang="en-US" dirty="0">
                <a:solidFill>
                  <a:srgbClr val="FF0000"/>
                </a:solidFill>
              </a:rPr>
              <a:t>No other relatives qualify</a:t>
            </a:r>
          </a:p>
          <a:p>
            <a:pPr>
              <a:buNone/>
              <a:defRPr/>
            </a:pPr>
            <a:r>
              <a:rPr lang="en-GB" altLang="en-US" dirty="0"/>
              <a:t>* </a:t>
            </a:r>
            <a:r>
              <a:rPr lang="en-GB" altLang="en-US" sz="1800" dirty="0"/>
              <a:t>Paid more than 50% of cost of keeping up the home</a:t>
            </a:r>
          </a:p>
          <a:p>
            <a:pPr>
              <a:buNone/>
              <a:defRPr/>
            </a:pPr>
            <a:endParaRPr lang="en-US" altLang="en-US" dirty="0"/>
          </a:p>
        </p:txBody>
      </p:sp>
      <p:sp>
        <p:nvSpPr>
          <p:cNvPr id="40962" name="Rectangle 2"/>
          <p:cNvSpPr>
            <a:spLocks noGrp="1" noChangeArrowheads="1"/>
          </p:cNvSpPr>
          <p:nvPr>
            <p:ph type="title"/>
          </p:nvPr>
        </p:nvSpPr>
        <p:spPr/>
        <p:txBody>
          <a:bodyPr>
            <a:normAutofit/>
          </a:bodyPr>
          <a:lstStyle/>
          <a:p>
            <a:r>
              <a:rPr lang="en-GB" dirty="0"/>
              <a:t>Filing Status: </a:t>
            </a:r>
            <a:r>
              <a:rPr lang="en-US" altLang="en-US" dirty="0"/>
              <a:t>Head of Household – Married</a:t>
            </a:r>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5" name="Slide Number Placeholder 4"/>
          <p:cNvSpPr>
            <a:spLocks noGrp="1"/>
          </p:cNvSpPr>
          <p:nvPr>
            <p:ph type="sldNum" sz="quarter" idx="11"/>
          </p:nvPr>
        </p:nvSpPr>
        <p:spPr/>
        <p:txBody>
          <a:bodyPr/>
          <a:lstStyle/>
          <a:p>
            <a:pPr>
              <a:defRPr/>
            </a:pPr>
            <a:fld id="{AE820BBC-AC8A-41A2-B5A2-A38EDA688333}" type="slidenum">
              <a:rPr lang="en-US" altLang="en-US" smtClean="0"/>
              <a:pPr>
                <a:defRPr/>
              </a:pPr>
              <a:t>5</a:t>
            </a:fld>
            <a:endParaRPr lang="en-US" altLang="en-US" dirty="0"/>
          </a:p>
        </p:txBody>
      </p:sp>
    </p:spTree>
    <p:extLst>
      <p:ext uri="{BB962C8B-B14F-4D97-AF65-F5344CB8AC3E}">
        <p14:creationId xmlns:p14="http://schemas.microsoft.com/office/powerpoint/2010/main" val="25682237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50</a:t>
            </a:fld>
            <a:endParaRPr lang="en-US" altLang="en-US" dirty="0"/>
          </a:p>
        </p:txBody>
      </p:sp>
      <p:sp>
        <p:nvSpPr>
          <p:cNvPr id="21509" name="Rectangle 10"/>
          <p:cNvSpPr>
            <a:spLocks noGrp="1" noChangeArrowheads="1"/>
          </p:cNvSpPr>
          <p:nvPr>
            <p:ph sz="quarter" idx="12"/>
          </p:nvPr>
        </p:nvSpPr>
        <p:spPr>
          <a:xfrm>
            <a:off x="1278833" y="1524000"/>
            <a:ext cx="9753600" cy="3429000"/>
          </a:xfrm>
        </p:spPr>
        <p:txBody>
          <a:bodyPr>
            <a:normAutofit lnSpcReduction="10000"/>
          </a:bodyPr>
          <a:lstStyle/>
          <a:p>
            <a:r>
              <a:rPr lang="en-US" dirty="0"/>
              <a:t>In TaxSlayer, entries made on </a:t>
            </a:r>
            <a:r>
              <a:rPr lang="en-US" dirty="0" smtClean="0"/>
              <a:t>Federal W-2G screen </a:t>
            </a:r>
            <a:r>
              <a:rPr lang="en-US" dirty="0"/>
              <a:t>do not flow </a:t>
            </a:r>
            <a:r>
              <a:rPr lang="en-US" dirty="0" smtClean="0"/>
              <a:t>through to </a:t>
            </a:r>
            <a:r>
              <a:rPr lang="en-US" dirty="0"/>
              <a:t>the NJ return</a:t>
            </a:r>
          </a:p>
          <a:p>
            <a:r>
              <a:rPr lang="en-US" dirty="0" smtClean="0"/>
              <a:t>On NJ Checklist, subtract all </a:t>
            </a:r>
            <a:r>
              <a:rPr lang="en-US" dirty="0"/>
              <a:t>gambling losses and NJ lottery winnings &lt; $10K </a:t>
            </a:r>
            <a:r>
              <a:rPr lang="en-US" dirty="0" smtClean="0"/>
              <a:t>from total </a:t>
            </a:r>
            <a:r>
              <a:rPr lang="en-US" dirty="0"/>
              <a:t>gambling winnings</a:t>
            </a:r>
          </a:p>
          <a:p>
            <a:r>
              <a:rPr lang="en-US" dirty="0" smtClean="0"/>
              <a:t>Report net gambling winnings  on </a:t>
            </a:r>
            <a:r>
              <a:rPr lang="en-US" dirty="0"/>
              <a:t>NJ </a:t>
            </a:r>
            <a:r>
              <a:rPr lang="en-US" dirty="0" smtClean="0"/>
              <a:t>1040 Line 24 only </a:t>
            </a:r>
            <a:r>
              <a:rPr lang="en-US" dirty="0"/>
              <a:t>if the </a:t>
            </a:r>
            <a:r>
              <a:rPr lang="en-US" dirty="0" smtClean="0"/>
              <a:t>net is greater </a:t>
            </a:r>
            <a:r>
              <a:rPr lang="en-US" dirty="0"/>
              <a:t>than $</a:t>
            </a:r>
            <a:r>
              <a:rPr lang="en-US" dirty="0" smtClean="0"/>
              <a:t>0 (no net loss)</a:t>
            </a:r>
            <a:endParaRPr lang="en-US" dirty="0"/>
          </a:p>
        </p:txBody>
      </p:sp>
      <p:sp>
        <p:nvSpPr>
          <p:cNvPr id="21506" name="Rectangle 9"/>
          <p:cNvSpPr>
            <a:spLocks noGrp="1" noChangeArrowheads="1"/>
          </p:cNvSpPr>
          <p:nvPr>
            <p:ph type="title"/>
          </p:nvPr>
        </p:nvSpPr>
        <p:spPr/>
        <p:txBody>
          <a:bodyPr/>
          <a:lstStyle/>
          <a:p>
            <a:r>
              <a:rPr lang="en-GB" altLang="en-US" dirty="0"/>
              <a:t>Gambling Winnings: NJ Considerations</a:t>
            </a: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5" name="Picture 4"/>
          <p:cNvPicPr>
            <a:picLocks noChangeAspect="1"/>
          </p:cNvPicPr>
          <p:nvPr/>
        </p:nvPicPr>
        <p:blipFill rotWithShape="1">
          <a:blip r:embed="rId4"/>
          <a:srcRect/>
          <a:stretch/>
        </p:blipFill>
        <p:spPr>
          <a:xfrm>
            <a:off x="1864620" y="4800600"/>
            <a:ext cx="8582025" cy="1219200"/>
          </a:xfrm>
          <a:prstGeom prst="rect">
            <a:avLst/>
          </a:prstGeom>
        </p:spPr>
      </p:pic>
    </p:spTree>
    <p:extLst>
      <p:ext uri="{BB962C8B-B14F-4D97-AF65-F5344CB8AC3E}">
        <p14:creationId xmlns:p14="http://schemas.microsoft.com/office/powerpoint/2010/main" val="2842608837"/>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51</a:t>
            </a:fld>
            <a:endParaRPr lang="en-US" altLang="en-US" dirty="0"/>
          </a:p>
        </p:txBody>
      </p:sp>
      <p:sp>
        <p:nvSpPr>
          <p:cNvPr id="21509" name="Rectangle 10"/>
          <p:cNvSpPr>
            <a:spLocks noGrp="1" noChangeArrowheads="1"/>
          </p:cNvSpPr>
          <p:nvPr>
            <p:ph sz="quarter" idx="12"/>
          </p:nvPr>
        </p:nvSpPr>
        <p:spPr>
          <a:xfrm>
            <a:off x="1278833" y="1524000"/>
            <a:ext cx="9753600" cy="2743200"/>
          </a:xfrm>
        </p:spPr>
        <p:txBody>
          <a:bodyPr>
            <a:normAutofit fontScale="92500" lnSpcReduction="20000"/>
          </a:bodyPr>
          <a:lstStyle/>
          <a:p>
            <a:r>
              <a:rPr lang="en-US" dirty="0" smtClean="0"/>
              <a:t>Gambling </a:t>
            </a:r>
            <a:r>
              <a:rPr lang="en-US" dirty="0"/>
              <a:t>winnings not reported on a </a:t>
            </a:r>
            <a:r>
              <a:rPr lang="en-US" dirty="0" smtClean="0"/>
              <a:t>W-2G form should be reported on “Other Income” screen on Federal return</a:t>
            </a:r>
            <a:endParaRPr lang="en-US" dirty="0"/>
          </a:p>
          <a:p>
            <a:r>
              <a:rPr lang="en-US" dirty="0" smtClean="0"/>
              <a:t>“Other Income” amounts flow from Federal to NJ 1040 Line 26.  Since net gambling winnings are reported on NJ Line 24, non-W2G winnings must be subtracted from Line 26</a:t>
            </a:r>
          </a:p>
          <a:p>
            <a:pPr lvl="1"/>
            <a:r>
              <a:rPr lang="en-US" dirty="0" smtClean="0"/>
              <a:t>Capture on NJ Checklist  </a:t>
            </a:r>
            <a:endParaRPr lang="en-US" dirty="0"/>
          </a:p>
          <a:p>
            <a:endParaRPr lang="en-US" dirty="0"/>
          </a:p>
        </p:txBody>
      </p:sp>
      <p:sp>
        <p:nvSpPr>
          <p:cNvPr id="21506" name="Rectangle 9"/>
          <p:cNvSpPr>
            <a:spLocks noGrp="1" noChangeArrowheads="1"/>
          </p:cNvSpPr>
          <p:nvPr>
            <p:ph type="title"/>
          </p:nvPr>
        </p:nvSpPr>
        <p:spPr/>
        <p:txBody>
          <a:bodyPr>
            <a:normAutofit fontScale="90000"/>
          </a:bodyPr>
          <a:lstStyle/>
          <a:p>
            <a:r>
              <a:rPr lang="en-GB" altLang="en-US" dirty="0"/>
              <a:t>Non-W2G Gambling Winnings: NJ Considerations</a:t>
            </a: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2" name="Picture 1"/>
          <p:cNvPicPr>
            <a:picLocks noChangeAspect="1"/>
          </p:cNvPicPr>
          <p:nvPr/>
        </p:nvPicPr>
        <p:blipFill>
          <a:blip r:embed="rId4"/>
          <a:stretch>
            <a:fillRect/>
          </a:stretch>
        </p:blipFill>
        <p:spPr>
          <a:xfrm>
            <a:off x="1981200" y="4619365"/>
            <a:ext cx="8610600" cy="1514475"/>
          </a:xfrm>
          <a:prstGeom prst="rect">
            <a:avLst/>
          </a:prstGeom>
        </p:spPr>
      </p:pic>
      <p:pic>
        <p:nvPicPr>
          <p:cNvPr id="6" name="Picture 5"/>
          <p:cNvPicPr>
            <a:picLocks noChangeAspect="1"/>
          </p:cNvPicPr>
          <p:nvPr/>
        </p:nvPicPr>
        <p:blipFill>
          <a:blip r:embed="rId5"/>
          <a:stretch>
            <a:fillRect/>
          </a:stretch>
        </p:blipFill>
        <p:spPr>
          <a:xfrm>
            <a:off x="1981200" y="4419340"/>
            <a:ext cx="8601075" cy="200025"/>
          </a:xfrm>
          <a:prstGeom prst="rect">
            <a:avLst/>
          </a:prstGeom>
        </p:spPr>
      </p:pic>
    </p:spTree>
    <p:extLst>
      <p:ext uri="{BB962C8B-B14F-4D97-AF65-F5344CB8AC3E}">
        <p14:creationId xmlns:p14="http://schemas.microsoft.com/office/powerpoint/2010/main" val="1085290465"/>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52</a:t>
            </a:fld>
            <a:endParaRPr lang="en-US" altLang="en-US" dirty="0"/>
          </a:p>
        </p:txBody>
      </p:sp>
      <p:sp>
        <p:nvSpPr>
          <p:cNvPr id="21509" name="Rectangle 10"/>
          <p:cNvSpPr>
            <a:spLocks noGrp="1" noChangeArrowheads="1"/>
          </p:cNvSpPr>
          <p:nvPr>
            <p:ph sz="quarter" idx="12"/>
          </p:nvPr>
        </p:nvSpPr>
        <p:spPr/>
        <p:txBody>
          <a:bodyPr>
            <a:normAutofit/>
          </a:bodyPr>
          <a:lstStyle/>
          <a:p>
            <a:r>
              <a:rPr lang="en-US" altLang="en-US" dirty="0" smtClean="0"/>
              <a:t>Amount of canceled credit card debt is not taxable in NJ</a:t>
            </a:r>
          </a:p>
          <a:p>
            <a:r>
              <a:rPr lang="en-US" altLang="en-US" dirty="0" smtClean="0"/>
              <a:t>TaxSlayer does not allow canceled credit card debt reported as “Other Income” on Federal return to flow through to NJ return</a:t>
            </a:r>
          </a:p>
          <a:p>
            <a:pPr lvl="1"/>
            <a:r>
              <a:rPr lang="en-US" altLang="en-US" dirty="0" smtClean="0"/>
              <a:t>No need for any entries on </a:t>
            </a:r>
            <a:r>
              <a:rPr lang="en-US" altLang="en-US" smtClean="0"/>
              <a:t>NJ Checklist</a:t>
            </a:r>
            <a:endParaRPr lang="en-US" altLang="en-US" dirty="0"/>
          </a:p>
        </p:txBody>
      </p:sp>
      <p:sp>
        <p:nvSpPr>
          <p:cNvPr id="21506" name="Rectangle 9"/>
          <p:cNvSpPr>
            <a:spLocks noGrp="1" noChangeArrowheads="1"/>
          </p:cNvSpPr>
          <p:nvPr>
            <p:ph type="title"/>
          </p:nvPr>
        </p:nvSpPr>
        <p:spPr/>
        <p:txBody>
          <a:bodyPr/>
          <a:lstStyle/>
          <a:p>
            <a:r>
              <a:rPr lang="en-GB" altLang="en-US" dirty="0" smtClean="0"/>
              <a:t>Cancellation of Credit Card Debt</a:t>
            </a:r>
            <a:endParaRPr lang="en-GB" altLang="en-US" dirty="0"/>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830227029"/>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53</a:t>
            </a:fld>
            <a:endParaRPr lang="en-US" altLang="en-US" dirty="0"/>
          </a:p>
        </p:txBody>
      </p:sp>
      <p:sp>
        <p:nvSpPr>
          <p:cNvPr id="21509" name="Rectangle 10"/>
          <p:cNvSpPr>
            <a:spLocks noGrp="1" noChangeArrowheads="1"/>
          </p:cNvSpPr>
          <p:nvPr>
            <p:ph sz="quarter" idx="12"/>
          </p:nvPr>
        </p:nvSpPr>
        <p:spPr/>
        <p:txBody>
          <a:bodyPr>
            <a:normAutofit fontScale="92500" lnSpcReduction="20000"/>
          </a:bodyPr>
          <a:lstStyle/>
          <a:p>
            <a:r>
              <a:rPr lang="en-US" altLang="en-US" dirty="0"/>
              <a:t>Residents who are eligible &amp; file for Federal EIC may also apply for a NJ EITC</a:t>
            </a:r>
          </a:p>
          <a:p>
            <a:pPr lvl="1"/>
            <a:r>
              <a:rPr lang="en-US" altLang="en-US" dirty="0"/>
              <a:t>Client may have Federal earned income, but no NJ earned income (e.g. – disability, third-party sick pay).  Still eligible for NJ EITC</a:t>
            </a:r>
          </a:p>
          <a:p>
            <a:r>
              <a:rPr lang="en-US" altLang="en-US" dirty="0"/>
              <a:t>NJ EITC = </a:t>
            </a:r>
            <a:r>
              <a:rPr lang="en-US" altLang="en-US" dirty="0" smtClean="0"/>
              <a:t>39% </a:t>
            </a:r>
            <a:r>
              <a:rPr lang="en-US" altLang="en-US" dirty="0"/>
              <a:t>of Federal EIC for </a:t>
            </a:r>
            <a:r>
              <a:rPr lang="en-US" altLang="en-US" dirty="0" smtClean="0"/>
              <a:t>TY2019</a:t>
            </a:r>
            <a:endParaRPr lang="en-US" altLang="en-US" dirty="0"/>
          </a:p>
          <a:p>
            <a:pPr lvl="1"/>
            <a:r>
              <a:rPr lang="en-US" altLang="en-US" dirty="0"/>
              <a:t>TaxSlayer calculates automatically on NJ 1040 Line </a:t>
            </a:r>
            <a:r>
              <a:rPr lang="en-US" altLang="en-US" dirty="0" smtClean="0"/>
              <a:t>56</a:t>
            </a:r>
            <a:endParaRPr lang="en-US" altLang="en-US" dirty="0"/>
          </a:p>
          <a:p>
            <a:r>
              <a:rPr lang="en-US" altLang="en-US" dirty="0"/>
              <a:t>Before issuing refund checks, NJ checking EITC claims carefully to reduce fraud</a:t>
            </a:r>
          </a:p>
        </p:txBody>
      </p:sp>
      <p:sp>
        <p:nvSpPr>
          <p:cNvPr id="21506" name="Rectangle 9"/>
          <p:cNvSpPr>
            <a:spLocks noGrp="1" noChangeArrowheads="1"/>
          </p:cNvSpPr>
          <p:nvPr>
            <p:ph type="title"/>
          </p:nvPr>
        </p:nvSpPr>
        <p:spPr/>
        <p:txBody>
          <a:bodyPr/>
          <a:lstStyle/>
          <a:p>
            <a:r>
              <a:rPr lang="en-GB" altLang="en-US" dirty="0"/>
              <a:t>EIC Considerations for NJ</a:t>
            </a:r>
          </a:p>
        </p:txBody>
      </p:sp>
      <p:pic>
        <p:nvPicPr>
          <p:cNvPr id="7" name="Picture 6" descr="A close up of a logo&#10;&#10;Description generated with high confidence">
            <a:extLst>
              <a:ext uri="{FF2B5EF4-FFF2-40B4-BE49-F238E27FC236}">
                <a16:creationId xmlns:a16="http://schemas.microsoft.com/office/drawing/2014/main" id="{832D4FE2-4932-4ADD-817E-ABFA81CB0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spTree>
    <p:extLst>
      <p:ext uri="{BB962C8B-B14F-4D97-AF65-F5344CB8AC3E}">
        <p14:creationId xmlns:p14="http://schemas.microsoft.com/office/powerpoint/2010/main" val="3738874300"/>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54</a:t>
            </a:fld>
            <a:endParaRPr lang="en-US" altLang="en-US" dirty="0"/>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Baker questions 14 - 15 </a:t>
            </a:r>
            <a:endParaRPr lang="en-US" altLang="en-US" dirty="0">
              <a:cs typeface="Calibri"/>
            </a:endParaRPr>
          </a:p>
        </p:txBody>
      </p:sp>
      <p:sp>
        <p:nvSpPr>
          <p:cNvPr id="21506" name="Rectangle 9"/>
          <p:cNvSpPr>
            <a:spLocks noGrp="1" noChangeArrowheads="1"/>
          </p:cNvSpPr>
          <p:nvPr>
            <p:ph type="title"/>
          </p:nvPr>
        </p:nvSpPr>
        <p:spPr/>
        <p:txBody>
          <a:bodyPr/>
          <a:lstStyle/>
          <a:p>
            <a:r>
              <a:rPr lang="en-GB" altLang="en-US" dirty="0"/>
              <a:t>Questions</a:t>
            </a:r>
          </a:p>
        </p:txBody>
      </p:sp>
      <p:pic>
        <p:nvPicPr>
          <p:cNvPr id="7" name="Picture 6" descr="A close up of a logo&#10;&#10;Description generated with high confidence">
            <a:extLst>
              <a:ext uri="{FF2B5EF4-FFF2-40B4-BE49-F238E27FC236}">
                <a16:creationId xmlns:a16="http://schemas.microsoft.com/office/drawing/2014/main" id="{8B8C386B-8F78-4A02-AD24-AF02E7385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697" y="196904"/>
            <a:ext cx="876303" cy="876303"/>
          </a:xfrm>
          <a:prstGeom prst="rect">
            <a:avLst/>
          </a:prstGeom>
        </p:spPr>
      </p:pic>
      <p:pic>
        <p:nvPicPr>
          <p:cNvPr id="8" name="Picture 7">
            <a:extLst>
              <a:ext uri="{FF2B5EF4-FFF2-40B4-BE49-F238E27FC236}">
                <a16:creationId xmlns:a16="http://schemas.microsoft.com/office/drawing/2014/main" id="{41786B23-E83B-465E-BB4D-2ABCBC3DA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4333" y="63760"/>
            <a:ext cx="1114425" cy="1133475"/>
          </a:xfrm>
          <a:prstGeom prst="rect">
            <a:avLst/>
          </a:prstGeom>
        </p:spPr>
      </p:pic>
    </p:spTree>
    <p:extLst>
      <p:ext uri="{BB962C8B-B14F-4D97-AF65-F5344CB8AC3E}">
        <p14:creationId xmlns:p14="http://schemas.microsoft.com/office/powerpoint/2010/main" val="62108873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Filing Status: </a:t>
            </a:r>
            <a:r>
              <a:rPr lang="en-US"/>
              <a:t>Head of Household – Providing a Home</a:t>
            </a:r>
            <a:endParaRPr lang="en-US" dirty="0"/>
          </a:p>
        </p:txBody>
      </p:sp>
      <p:sp>
        <p:nvSpPr>
          <p:cNvPr id="43013" name="TextBox 5"/>
          <p:cNvSpPr txBox="1">
            <a:spLocks noChangeArrowheads="1"/>
          </p:cNvSpPr>
          <p:nvPr/>
        </p:nvSpPr>
        <p:spPr bwMode="auto">
          <a:xfrm>
            <a:off x="654439" y="1989608"/>
            <a:ext cx="4590621"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2700" dirty="0">
                <a:cs typeface="Calibri" panose="020F0502020204030204" pitchFamily="34" charset="0"/>
              </a:rPr>
              <a:t>Open Pub 4012</a:t>
            </a:r>
          </a:p>
          <a:p>
            <a:pPr eaLnBrk="1" hangingPunct="1">
              <a:spcBef>
                <a:spcPct val="0"/>
              </a:spcBef>
              <a:buClrTx/>
              <a:buSzTx/>
              <a:buFontTx/>
              <a:buNone/>
            </a:pPr>
            <a:r>
              <a:rPr lang="en-US" altLang="en-US" sz="2700" dirty="0">
                <a:cs typeface="Calibri" panose="020F0502020204030204" pitchFamily="34" charset="0"/>
              </a:rPr>
              <a:t>To Page </a:t>
            </a:r>
            <a:r>
              <a:rPr lang="en-US" altLang="en-US" sz="2700" dirty="0" smtClean="0">
                <a:cs typeface="Calibri" panose="020F0502020204030204" pitchFamily="34" charset="0"/>
              </a:rPr>
              <a:t>B-11</a:t>
            </a:r>
          </a:p>
          <a:p>
            <a:pPr eaLnBrk="1" hangingPunct="1">
              <a:spcBef>
                <a:spcPct val="0"/>
              </a:spcBef>
              <a:buClrTx/>
              <a:buSzTx/>
              <a:buFontTx/>
              <a:buNone/>
            </a:pPr>
            <a:endParaRPr lang="en-US" altLang="en-US" sz="2700" dirty="0">
              <a:cs typeface="Calibri" panose="020F0502020204030204" pitchFamily="34" charset="0"/>
            </a:endParaRPr>
          </a:p>
          <a:p>
            <a:pPr>
              <a:spcBef>
                <a:spcPct val="0"/>
              </a:spcBef>
              <a:buClrTx/>
              <a:buSzTx/>
              <a:buNone/>
            </a:pPr>
            <a:r>
              <a:rPr lang="en-US" altLang="en-US" sz="3200" dirty="0" smtClean="0">
                <a:cs typeface="Calibri" panose="020F0502020204030204" pitchFamily="34" charset="0"/>
              </a:rPr>
              <a:t>Rule change – use rental Fair Market Value</a:t>
            </a:r>
            <a:endParaRPr lang="en-US" altLang="en-US" sz="3200" dirty="0">
              <a:cs typeface="Calibri" panose="020F0502020204030204" pitchFamily="34" charset="0"/>
            </a:endParaRPr>
          </a:p>
          <a:p>
            <a:pPr>
              <a:spcBef>
                <a:spcPct val="0"/>
              </a:spcBef>
              <a:buClrTx/>
              <a:buSzTx/>
              <a:buNone/>
            </a:pPr>
            <a:r>
              <a:rPr lang="en-US" altLang="en-US" sz="2800" dirty="0">
                <a:cs typeface="Calibri" panose="020F0502020204030204" pitchFamily="34" charset="0"/>
              </a:rPr>
              <a:t>May provide simpler </a:t>
            </a:r>
            <a:r>
              <a:rPr lang="en-US" altLang="en-US" sz="2800" dirty="0" smtClean="0">
                <a:cs typeface="Calibri" panose="020F0502020204030204" pitchFamily="34" charset="0"/>
              </a:rPr>
              <a:t>computation</a:t>
            </a:r>
            <a:endParaRPr lang="en-US" altLang="en-US" sz="2400" dirty="0">
              <a:cs typeface="Calibri" panose="020F0502020204030204" pitchFamily="34" charset="0"/>
            </a:endParaRPr>
          </a:p>
        </p:txBody>
      </p:sp>
      <p:sp>
        <p:nvSpPr>
          <p:cNvPr id="9" name="Rounded Rectangle 8"/>
          <p:cNvSpPr/>
          <p:nvPr/>
        </p:nvSpPr>
        <p:spPr>
          <a:xfrm>
            <a:off x="5981700" y="4317075"/>
            <a:ext cx="1543050" cy="8580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10"/>
          <p:cNvSpPr>
            <a:spLocks noGrp="1"/>
          </p:cNvSpPr>
          <p:nvPr>
            <p:ph type="ftr" sz="quarter" idx="11"/>
          </p:nvPr>
        </p:nvSpPr>
        <p:spPr/>
        <p:txBody>
          <a:bodyPr/>
          <a:lstStyle/>
          <a:p>
            <a:pPr>
              <a:defRPr/>
            </a:pPr>
            <a:r>
              <a:rPr lang="en-US"/>
              <a:t>Tara Baker - NJ Version - Single Working Parent</a:t>
            </a:r>
            <a:endParaRPr lang="en-US" dirty="0"/>
          </a:p>
        </p:txBody>
      </p:sp>
      <p:sp>
        <p:nvSpPr>
          <p:cNvPr id="12" name="Slide Number Placeholder 11"/>
          <p:cNvSpPr>
            <a:spLocks noGrp="1"/>
          </p:cNvSpPr>
          <p:nvPr>
            <p:ph type="sldNum" sz="quarter" idx="12"/>
          </p:nvPr>
        </p:nvSpPr>
        <p:spPr/>
        <p:txBody>
          <a:bodyPr/>
          <a:lstStyle/>
          <a:p>
            <a:pPr>
              <a:defRPr/>
            </a:pPr>
            <a:fld id="{9C9E3000-1FE7-4597-BE23-A1AC10F0DE04}" type="slidenum">
              <a:rPr lang="en-US" altLang="en-US" smtClean="0"/>
              <a:pPr>
                <a:defRPr/>
              </a:pPr>
              <a:t>6</a:t>
            </a:fld>
            <a:endParaRPr lang="en-US" altLang="en-US" dirty="0"/>
          </a:p>
        </p:txBody>
      </p:sp>
      <p:pic>
        <p:nvPicPr>
          <p:cNvPr id="5" name="Picture 4"/>
          <p:cNvPicPr>
            <a:picLocks noChangeAspect="1"/>
          </p:cNvPicPr>
          <p:nvPr/>
        </p:nvPicPr>
        <p:blipFill>
          <a:blip r:embed="rId3"/>
          <a:stretch>
            <a:fillRect/>
          </a:stretch>
        </p:blipFill>
        <p:spPr>
          <a:xfrm>
            <a:off x="5406888" y="1559593"/>
            <a:ext cx="6419850" cy="4333875"/>
          </a:xfrm>
          <a:prstGeom prst="rect">
            <a:avLst/>
          </a:prstGeom>
        </p:spPr>
      </p:pic>
      <p:cxnSp>
        <p:nvCxnSpPr>
          <p:cNvPr id="8" name="Straight Arrow Connector 7"/>
          <p:cNvCxnSpPr/>
          <p:nvPr/>
        </p:nvCxnSpPr>
        <p:spPr>
          <a:xfrm>
            <a:off x="4038600" y="3962400"/>
            <a:ext cx="1600200" cy="15256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475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quarter" idx="12"/>
          </p:nvPr>
        </p:nvSpPr>
        <p:spPr/>
        <p:txBody>
          <a:bodyPr/>
          <a:lstStyle/>
          <a:p>
            <a:r>
              <a:rPr lang="en-US" altLang="en-US" dirty="0"/>
              <a:t>Key advantages</a:t>
            </a:r>
          </a:p>
          <a:p>
            <a:pPr lvl="1"/>
            <a:r>
              <a:rPr lang="en-US" altLang="en-US" dirty="0"/>
              <a:t>Higher standard deduction than Single or MFS</a:t>
            </a:r>
          </a:p>
          <a:p>
            <a:pPr lvl="1"/>
            <a:r>
              <a:rPr lang="en-US" altLang="en-US" dirty="0"/>
              <a:t>Advantageous tax rate structure</a:t>
            </a:r>
          </a:p>
        </p:txBody>
      </p:sp>
      <p:sp>
        <p:nvSpPr>
          <p:cNvPr id="44034" name="Rectangle 2"/>
          <p:cNvSpPr>
            <a:spLocks noGrp="1" noChangeArrowheads="1"/>
          </p:cNvSpPr>
          <p:nvPr>
            <p:ph type="title"/>
          </p:nvPr>
        </p:nvSpPr>
        <p:spPr/>
        <p:txBody>
          <a:bodyPr>
            <a:normAutofit fontScale="90000"/>
          </a:bodyPr>
          <a:lstStyle/>
          <a:p>
            <a:r>
              <a:rPr lang="en-GB" dirty="0"/>
              <a:t>Filing Status: </a:t>
            </a:r>
            <a:r>
              <a:rPr lang="en-US" altLang="en-US" dirty="0"/>
              <a:t>Head of Household - Advantages</a:t>
            </a:r>
          </a:p>
        </p:txBody>
      </p:sp>
      <p:sp>
        <p:nvSpPr>
          <p:cNvPr id="3" name="Footer Placeholder 2"/>
          <p:cNvSpPr>
            <a:spLocks noGrp="1"/>
          </p:cNvSpPr>
          <p:nvPr>
            <p:ph type="ftr" sz="quarter" idx="10"/>
          </p:nvPr>
        </p:nvSpPr>
        <p:spPr/>
        <p:txBody>
          <a:bodyPr/>
          <a:lstStyle/>
          <a:p>
            <a:pPr>
              <a:defRPr/>
            </a:pPr>
            <a:r>
              <a:rPr lang="en-US"/>
              <a:t>Tara Baker - NJ Version - Single Working Parent</a:t>
            </a:r>
            <a:endParaRPr lang="en-US" dirty="0"/>
          </a:p>
        </p:txBody>
      </p:sp>
      <p:sp>
        <p:nvSpPr>
          <p:cNvPr id="5" name="Slide Number Placeholder 4"/>
          <p:cNvSpPr>
            <a:spLocks noGrp="1"/>
          </p:cNvSpPr>
          <p:nvPr>
            <p:ph type="sldNum" sz="quarter" idx="11"/>
          </p:nvPr>
        </p:nvSpPr>
        <p:spPr/>
        <p:txBody>
          <a:bodyPr/>
          <a:lstStyle/>
          <a:p>
            <a:pPr>
              <a:defRPr/>
            </a:pPr>
            <a:fld id="{AE820BBC-AC8A-41A2-B5A2-A38EDA688333}" type="slidenum">
              <a:rPr lang="en-US" altLang="en-US" smtClean="0"/>
              <a:pPr>
                <a:defRPr/>
              </a:pPr>
              <a:t>7</a:t>
            </a:fld>
            <a:endParaRPr lang="en-US" altLang="en-US" dirty="0"/>
          </a:p>
        </p:txBody>
      </p:sp>
    </p:spTree>
    <p:extLst>
      <p:ext uri="{BB962C8B-B14F-4D97-AF65-F5344CB8AC3E}">
        <p14:creationId xmlns:p14="http://schemas.microsoft.com/office/powerpoint/2010/main" val="16555316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Filing Status: </a:t>
            </a:r>
            <a:r>
              <a:rPr lang="en-US" altLang="en-US" dirty="0" smtClean="0"/>
              <a:t>Interview Tips</a:t>
            </a:r>
            <a:endParaRPr lang="en-US" altLang="en-US" dirty="0"/>
          </a:p>
        </p:txBody>
      </p:sp>
      <p:sp>
        <p:nvSpPr>
          <p:cNvPr id="16389" name="TextBox 5"/>
          <p:cNvSpPr txBox="1">
            <a:spLocks noChangeArrowheads="1"/>
          </p:cNvSpPr>
          <p:nvPr/>
        </p:nvSpPr>
        <p:spPr bwMode="auto">
          <a:xfrm>
            <a:off x="446676" y="2120575"/>
            <a:ext cx="2009775" cy="417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67202F"/>
              </a:buClr>
              <a:buSzPct val="90000"/>
              <a:buFont typeface="Calibri" panose="020F0502020204030204" pitchFamily="34" charset="0"/>
              <a:buChar char="●"/>
              <a:defRPr sz="4000" b="1">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742950" indent="-285750">
              <a:spcBef>
                <a:spcPts val="500"/>
              </a:spcBef>
              <a:buClr>
                <a:srgbClr val="984807"/>
              </a:buClr>
              <a:buFont typeface="Calibri" panose="020F0502020204030204" pitchFamily="34" charset="0"/>
              <a:buChar char="−"/>
              <a:defRPr sz="3600" b="1">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143000" indent="-228600">
              <a:spcBef>
                <a:spcPts val="500"/>
              </a:spcBef>
              <a:buClr>
                <a:srgbClr val="215968"/>
              </a:buClr>
              <a:buSzPct val="120000"/>
              <a:buFont typeface="Calibri" panose="020F0502020204030204" pitchFamily="34" charset="0"/>
              <a:buChar char="▪"/>
              <a:defRPr sz="3200" b="1">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spcBef>
                <a:spcPts val="500"/>
              </a:spcBef>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6pPr>
            <a:lvl7pPr marL="29718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7pPr>
            <a:lvl8pPr marL="34290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8pPr>
            <a:lvl9pPr marL="3886200" indent="-228600" fontAlgn="base">
              <a:spcBef>
                <a:spcPts val="500"/>
              </a:spcBef>
              <a:spcAft>
                <a:spcPct val="0"/>
              </a:spcAft>
              <a:buFont typeface="Arial" panose="020B0604020202020204" pitchFamily="34" charset="0"/>
              <a:buChar char="•"/>
              <a:defRPr sz="2800" b="1">
                <a:solidFill>
                  <a:schemeClr val="tx1"/>
                </a:solidFill>
                <a:latin typeface="Calibri" panose="020F0502020204030204" pitchFamily="34" charset="0"/>
                <a:ea typeface="Verdana" panose="020B0604030504040204" pitchFamily="34" charset="0"/>
                <a:cs typeface="Verdana" panose="020B0604030504040204" pitchFamily="34" charset="0"/>
              </a:defRPr>
            </a:lvl9pPr>
          </a:lstStyle>
          <a:p>
            <a:pPr eaLnBrk="1" hangingPunct="1">
              <a:spcBef>
                <a:spcPct val="0"/>
              </a:spcBef>
              <a:buClrTx/>
              <a:buSzTx/>
              <a:buFontTx/>
              <a:buNone/>
            </a:pPr>
            <a:r>
              <a:rPr lang="en-US" altLang="en-US" sz="2700" dirty="0">
                <a:cs typeface="Calibri" panose="020F0502020204030204" pitchFamily="34" charset="0"/>
              </a:rPr>
              <a:t>Open</a:t>
            </a:r>
          </a:p>
          <a:p>
            <a:pPr eaLnBrk="1" hangingPunct="1">
              <a:spcBef>
                <a:spcPct val="0"/>
              </a:spcBef>
              <a:buClrTx/>
              <a:buSzTx/>
              <a:buFontTx/>
              <a:buNone/>
            </a:pPr>
            <a:r>
              <a:rPr lang="en-US" altLang="en-US" sz="2700" dirty="0">
                <a:cs typeface="Calibri" panose="020F0502020204030204" pitchFamily="34" charset="0"/>
              </a:rPr>
              <a:t>Pub 4012</a:t>
            </a:r>
          </a:p>
          <a:p>
            <a:pPr eaLnBrk="1" hangingPunct="1">
              <a:spcBef>
                <a:spcPct val="0"/>
              </a:spcBef>
              <a:buClrTx/>
              <a:buSzTx/>
              <a:buFontTx/>
              <a:buNone/>
            </a:pPr>
            <a:r>
              <a:rPr lang="en-US" altLang="en-US" sz="2700" dirty="0" smtClean="0">
                <a:cs typeface="Calibri" panose="020F0502020204030204" pitchFamily="34" charset="0"/>
              </a:rPr>
              <a:t>to Pages B-9 and B-10</a:t>
            </a:r>
            <a:endParaRPr lang="en-US" altLang="en-US" sz="2700" dirty="0">
              <a:cs typeface="Calibri" panose="020F0502020204030204" pitchFamily="34" charset="0"/>
            </a:endParaRPr>
          </a:p>
          <a:p>
            <a:pPr eaLnBrk="1" hangingPunct="1">
              <a:spcBef>
                <a:spcPct val="0"/>
              </a:spcBef>
              <a:buClrTx/>
              <a:buSzTx/>
              <a:buFontTx/>
              <a:buNone/>
            </a:pPr>
            <a:endParaRPr lang="en-US" altLang="en-US" sz="2250" dirty="0">
              <a:cs typeface="Calibri" panose="020F0502020204030204" pitchFamily="34" charset="0"/>
            </a:endParaRPr>
          </a:p>
          <a:p>
            <a:pPr eaLnBrk="1" hangingPunct="1">
              <a:spcBef>
                <a:spcPct val="0"/>
              </a:spcBef>
              <a:buClrTx/>
              <a:buSzTx/>
              <a:buFontTx/>
              <a:buNone/>
            </a:pPr>
            <a:r>
              <a:rPr lang="en-US" altLang="en-US" sz="2250" dirty="0">
                <a:solidFill>
                  <a:srgbClr val="FF0000"/>
                </a:solidFill>
                <a:cs typeface="Calibri" panose="020F0502020204030204" pitchFamily="34" charset="0"/>
              </a:rPr>
              <a:t>Don’t miss </a:t>
            </a:r>
          </a:p>
          <a:p>
            <a:pPr eaLnBrk="1" hangingPunct="1">
              <a:spcBef>
                <a:spcPct val="0"/>
              </a:spcBef>
              <a:buClrTx/>
              <a:buSzTx/>
              <a:buFontTx/>
              <a:buNone/>
            </a:pPr>
            <a:r>
              <a:rPr lang="en-US" altLang="en-US" sz="2250" dirty="0">
                <a:solidFill>
                  <a:srgbClr val="FF0000"/>
                </a:solidFill>
                <a:cs typeface="Calibri" panose="020F0502020204030204" pitchFamily="34" charset="0"/>
              </a:rPr>
              <a:t>the </a:t>
            </a:r>
          </a:p>
          <a:p>
            <a:pPr eaLnBrk="1" hangingPunct="1">
              <a:spcBef>
                <a:spcPct val="0"/>
              </a:spcBef>
              <a:buClrTx/>
              <a:buSzTx/>
              <a:buFontTx/>
              <a:buNone/>
            </a:pPr>
            <a:r>
              <a:rPr lang="en-US" altLang="en-US" sz="2250" dirty="0">
                <a:solidFill>
                  <a:srgbClr val="FF0000"/>
                </a:solidFill>
                <a:cs typeface="Calibri" panose="020F0502020204030204" pitchFamily="34" charset="0"/>
              </a:rPr>
              <a:t>footnotes</a:t>
            </a:r>
          </a:p>
          <a:p>
            <a:pPr eaLnBrk="1" hangingPunct="1">
              <a:spcBef>
                <a:spcPct val="0"/>
              </a:spcBef>
              <a:buClrTx/>
              <a:buSzTx/>
              <a:buFontTx/>
              <a:buNone/>
            </a:pPr>
            <a:endParaRPr lang="en-US" altLang="en-US" sz="2250" dirty="0">
              <a:cs typeface="Calibri" panose="020F0502020204030204" pitchFamily="34" charset="0"/>
            </a:endParaRPr>
          </a:p>
          <a:p>
            <a:pPr eaLnBrk="1" hangingPunct="1">
              <a:spcBef>
                <a:spcPct val="0"/>
              </a:spcBef>
              <a:buClrTx/>
              <a:buSzTx/>
              <a:buFontTx/>
              <a:buNone/>
            </a:pPr>
            <a:endParaRPr lang="en-US" altLang="en-US" sz="2250" dirty="0">
              <a:cs typeface="Calibri" panose="020F0502020204030204" pitchFamily="34" charset="0"/>
            </a:endParaRPr>
          </a:p>
          <a:p>
            <a:pPr eaLnBrk="1" hangingPunct="1">
              <a:spcBef>
                <a:spcPct val="0"/>
              </a:spcBef>
              <a:buClrTx/>
              <a:buSzTx/>
              <a:buFontTx/>
              <a:buNone/>
            </a:pPr>
            <a:endParaRPr lang="en-US" altLang="en-US" sz="2250" dirty="0">
              <a:cs typeface="Calibri" panose="020F0502020204030204" pitchFamily="34" charset="0"/>
            </a:endParaRPr>
          </a:p>
        </p:txBody>
      </p:sp>
      <p:sp>
        <p:nvSpPr>
          <p:cNvPr id="2" name="Rectangle 1"/>
          <p:cNvSpPr/>
          <p:nvPr/>
        </p:nvSpPr>
        <p:spPr>
          <a:xfrm>
            <a:off x="4667250" y="4572000"/>
            <a:ext cx="1543050" cy="891394"/>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391276" y="4914900"/>
            <a:ext cx="1133474" cy="3429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pPr>
              <a:defRPr/>
            </a:pPr>
            <a:r>
              <a:rPr lang="en-US"/>
              <a:t>Tara Baker - NJ Version - Single Working Parent</a:t>
            </a:r>
            <a:endParaRPr lang="en-US" dirty="0"/>
          </a:p>
        </p:txBody>
      </p:sp>
      <p:pic>
        <p:nvPicPr>
          <p:cNvPr id="3" name="Picture 2"/>
          <p:cNvPicPr>
            <a:picLocks noChangeAspect="1"/>
          </p:cNvPicPr>
          <p:nvPr/>
        </p:nvPicPr>
        <p:blipFill>
          <a:blip r:embed="rId3"/>
          <a:stretch>
            <a:fillRect/>
          </a:stretch>
        </p:blipFill>
        <p:spPr>
          <a:xfrm>
            <a:off x="3054077" y="1323417"/>
            <a:ext cx="5400675" cy="5124450"/>
          </a:xfrm>
          <a:prstGeom prst="rect">
            <a:avLst/>
          </a:prstGeom>
        </p:spPr>
      </p:pic>
      <p:sp>
        <p:nvSpPr>
          <p:cNvPr id="12" name="Slide Number Placeholder 11"/>
          <p:cNvSpPr>
            <a:spLocks noGrp="1"/>
          </p:cNvSpPr>
          <p:nvPr>
            <p:ph type="sldNum" sz="quarter" idx="12"/>
          </p:nvPr>
        </p:nvSpPr>
        <p:spPr/>
        <p:txBody>
          <a:bodyPr/>
          <a:lstStyle/>
          <a:p>
            <a:pPr>
              <a:defRPr/>
            </a:pPr>
            <a:fld id="{9C9E3000-1FE7-4597-BE23-A1AC10F0DE04}" type="slidenum">
              <a:rPr lang="en-US" altLang="en-US" smtClean="0"/>
              <a:pPr>
                <a:defRPr/>
              </a:pPr>
              <a:t>8</a:t>
            </a:fld>
            <a:endParaRPr lang="en-US" altLang="en-US" dirty="0"/>
          </a:p>
        </p:txBody>
      </p:sp>
      <p:sp>
        <p:nvSpPr>
          <p:cNvPr id="6" name="TextBox 5"/>
          <p:cNvSpPr txBox="1"/>
          <p:nvPr/>
        </p:nvSpPr>
        <p:spPr>
          <a:xfrm>
            <a:off x="9250845" y="3423977"/>
            <a:ext cx="1423788" cy="461665"/>
          </a:xfrm>
          <a:prstGeom prst="rect">
            <a:avLst/>
          </a:prstGeom>
          <a:noFill/>
          <a:ln w="57150">
            <a:solidFill>
              <a:srgbClr val="FF0000"/>
            </a:solidFill>
          </a:ln>
        </p:spPr>
        <p:txBody>
          <a:bodyPr wrap="none" rtlCol="0">
            <a:spAutoFit/>
          </a:bodyPr>
          <a:lstStyle/>
          <a:p>
            <a:r>
              <a:rPr lang="en-US" dirty="0" smtClean="0"/>
              <a:t>  </a:t>
            </a:r>
            <a:r>
              <a:rPr lang="en-US" sz="2400" dirty="0" smtClean="0">
                <a:solidFill>
                  <a:srgbClr val="FF0000"/>
                </a:solidFill>
              </a:rPr>
              <a:t>Married </a:t>
            </a:r>
            <a:endParaRPr lang="en-US" dirty="0"/>
          </a:p>
        </p:txBody>
      </p:sp>
      <p:sp>
        <p:nvSpPr>
          <p:cNvPr id="7" name="TextBox 6"/>
          <p:cNvSpPr txBox="1"/>
          <p:nvPr/>
        </p:nvSpPr>
        <p:spPr>
          <a:xfrm>
            <a:off x="9250845" y="5537063"/>
            <a:ext cx="1813317" cy="461665"/>
          </a:xfrm>
          <a:prstGeom prst="rect">
            <a:avLst/>
          </a:prstGeom>
          <a:noFill/>
          <a:ln w="57150">
            <a:solidFill>
              <a:srgbClr val="FF0000"/>
            </a:solidFill>
          </a:ln>
        </p:spPr>
        <p:txBody>
          <a:bodyPr wrap="none" rtlCol="0">
            <a:spAutoFit/>
          </a:bodyPr>
          <a:lstStyle/>
          <a:p>
            <a:r>
              <a:rPr lang="en-US" sz="2400" dirty="0" smtClean="0"/>
              <a:t>  </a:t>
            </a:r>
            <a:r>
              <a:rPr lang="en-US" sz="2400" dirty="0" smtClean="0">
                <a:solidFill>
                  <a:srgbClr val="FF0000"/>
                </a:solidFill>
              </a:rPr>
              <a:t>Unmarried</a:t>
            </a:r>
            <a:r>
              <a:rPr lang="en-US" sz="2400" dirty="0" smtClean="0"/>
              <a:t>  </a:t>
            </a:r>
            <a:endParaRPr lang="en-US" sz="2400" dirty="0"/>
          </a:p>
        </p:txBody>
      </p:sp>
      <p:cxnSp>
        <p:nvCxnSpPr>
          <p:cNvPr id="14" name="Straight Arrow Connector 13"/>
          <p:cNvCxnSpPr>
            <a:stCxn id="6" idx="1"/>
          </p:cNvCxnSpPr>
          <p:nvPr/>
        </p:nvCxnSpPr>
        <p:spPr>
          <a:xfrm flipH="1" flipV="1">
            <a:off x="8305801" y="3603296"/>
            <a:ext cx="945044" cy="515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1"/>
          </p:cNvCxnSpPr>
          <p:nvPr/>
        </p:nvCxnSpPr>
        <p:spPr>
          <a:xfrm flipH="1">
            <a:off x="8229600" y="5767896"/>
            <a:ext cx="1021245" cy="3335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8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Tara Baker - NJ Version - Single Working Parent</a:t>
            </a:r>
            <a:endParaRPr lang="en-US" dirty="0"/>
          </a:p>
        </p:txBody>
      </p:sp>
      <p:sp>
        <p:nvSpPr>
          <p:cNvPr id="3" name="Slide Number Placeholder 2"/>
          <p:cNvSpPr>
            <a:spLocks noGrp="1"/>
          </p:cNvSpPr>
          <p:nvPr>
            <p:ph type="sldNum" sz="quarter" idx="11"/>
          </p:nvPr>
        </p:nvSpPr>
        <p:spPr/>
        <p:txBody>
          <a:bodyPr/>
          <a:lstStyle/>
          <a:p>
            <a:fld id="{AE820BBC-AC8A-41A2-B5A2-A38EDA688333}" type="slidenum">
              <a:rPr lang="en-US" altLang="en-US" smtClean="0"/>
              <a:pPr/>
              <a:t>9</a:t>
            </a:fld>
            <a:endParaRPr lang="en-US" altLang="en-US" dirty="0"/>
          </a:p>
        </p:txBody>
      </p:sp>
      <p:sp>
        <p:nvSpPr>
          <p:cNvPr id="21509" name="Rectangle 10"/>
          <p:cNvSpPr>
            <a:spLocks noGrp="1" noChangeArrowheads="1"/>
          </p:cNvSpPr>
          <p:nvPr>
            <p:ph sz="quarter" idx="12"/>
          </p:nvPr>
        </p:nvSpPr>
        <p:spPr/>
        <p:txBody>
          <a:bodyPr vert="horz" lIns="91440" tIns="45720" rIns="91440" bIns="45720" rtlCol="0" anchor="t">
            <a:normAutofit/>
          </a:bodyPr>
          <a:lstStyle/>
          <a:p>
            <a:pPr marL="340995" indent="-340995"/>
            <a:r>
              <a:rPr lang="en-US" altLang="en-US" dirty="0"/>
              <a:t>Answer Baker questions 1 - 3</a:t>
            </a:r>
            <a:endParaRPr lang="en-US" dirty="0"/>
          </a:p>
        </p:txBody>
      </p:sp>
      <p:sp>
        <p:nvSpPr>
          <p:cNvPr id="21506" name="Rectangle 9"/>
          <p:cNvSpPr>
            <a:spLocks noGrp="1" noChangeArrowheads="1"/>
          </p:cNvSpPr>
          <p:nvPr>
            <p:ph type="title"/>
          </p:nvPr>
        </p:nvSpPr>
        <p:spPr/>
        <p:txBody>
          <a:bodyPr/>
          <a:lstStyle/>
          <a:p>
            <a:r>
              <a:rPr lang="en-GB" altLang="en-US" dirty="0"/>
              <a:t>Questions</a:t>
            </a:r>
          </a:p>
        </p:txBody>
      </p:sp>
      <p:pic>
        <p:nvPicPr>
          <p:cNvPr id="7" name="Picture 6">
            <a:extLst>
              <a:ext uri="{FF2B5EF4-FFF2-40B4-BE49-F238E27FC236}">
                <a16:creationId xmlns:a16="http://schemas.microsoft.com/office/drawing/2014/main" id="{626DA390-905E-4170-B319-2BF4A7999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3" y="48192"/>
            <a:ext cx="1114425" cy="1133475"/>
          </a:xfrm>
          <a:prstGeom prst="rect">
            <a:avLst/>
          </a:prstGeom>
        </p:spPr>
      </p:pic>
    </p:spTree>
    <p:extLst>
      <p:ext uri="{BB962C8B-B14F-4D97-AF65-F5344CB8AC3E}">
        <p14:creationId xmlns:p14="http://schemas.microsoft.com/office/powerpoint/2010/main" val="194922803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A309F09A-D3F6-47D0-BBBB-3A71145426D5}" vid="{CFB015DD-FEA0-48F6-AF59-C346941A5F67}"/>
    </a:ext>
  </a:extLst>
</a:theme>
</file>

<file path=ppt/theme/theme2.xml><?xml version="1.0" encoding="utf-8"?>
<a:theme xmlns:a="http://schemas.openxmlformats.org/drawingml/2006/main" name="1_AARPF PPTX Template W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A309F09A-D3F6-47D0-BBBB-3A71145426D5}" vid="{CFB015DD-FEA0-48F6-AF59-C346941A5F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AARPF PPTX Template Wide v2</Template>
  <TotalTime>0</TotalTime>
  <Words>3562</Words>
  <Application>Microsoft Office PowerPoint</Application>
  <PresentationFormat>Widescreen</PresentationFormat>
  <Paragraphs>464</Paragraphs>
  <Slides>54</Slides>
  <Notes>49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Arial</vt:lpstr>
      <vt:lpstr>Calibri</vt:lpstr>
      <vt:lpstr>Cambria</vt:lpstr>
      <vt:lpstr>Verdana</vt:lpstr>
      <vt:lpstr>Wingdings</vt:lpstr>
      <vt:lpstr>AARPF PPTX Template Wide</vt:lpstr>
      <vt:lpstr>1_AARPF PPTX Template Wide</vt:lpstr>
      <vt:lpstr>Single Working Parent</vt:lpstr>
      <vt:lpstr>Single Working Taxpayer</vt:lpstr>
      <vt:lpstr>Five Choices for Filing Status</vt:lpstr>
      <vt:lpstr>Filing Status: Head of Household – Unmarried</vt:lpstr>
      <vt:lpstr>Filing Status: Head of Household – Married</vt:lpstr>
      <vt:lpstr>Filing Status: Head of Household – Providing a Home</vt:lpstr>
      <vt:lpstr>Filing Status: Head of Household - Advantages</vt:lpstr>
      <vt:lpstr>Filing Status: Interview Tips</vt:lpstr>
      <vt:lpstr>Questions</vt:lpstr>
      <vt:lpstr>Dependent Exemption</vt:lpstr>
      <vt:lpstr>Intake and Interview</vt:lpstr>
      <vt:lpstr>Dependency Exemption Rules        </vt:lpstr>
      <vt:lpstr>Qualifying Child - Tests</vt:lpstr>
      <vt:lpstr>Qualifying Child – Terms</vt:lpstr>
      <vt:lpstr>Qualifying Child - Terms (cont)</vt:lpstr>
      <vt:lpstr>Qualifying Child - Terms (cont)</vt:lpstr>
      <vt:lpstr>Questions</vt:lpstr>
      <vt:lpstr>Income: Pension Distribution - Disability Box 7 Code 3</vt:lpstr>
      <vt:lpstr>Entry of Disability in TaxSlayer</vt:lpstr>
      <vt:lpstr>Income: Alimony Received</vt:lpstr>
      <vt:lpstr>Income: Alimony Received</vt:lpstr>
      <vt:lpstr>Income: Alimony Received</vt:lpstr>
      <vt:lpstr>Adjustments: Alimony Paid</vt:lpstr>
      <vt:lpstr>Tax Law Change Regarding Alimony</vt:lpstr>
      <vt:lpstr>Income: Other</vt:lpstr>
      <vt:lpstr>Income: Other - Gambling Winnings</vt:lpstr>
      <vt:lpstr>Income: Other – Cancellation of Debt</vt:lpstr>
      <vt:lpstr>Income: Other – Cancellation of Debt</vt:lpstr>
      <vt:lpstr>Income: Other – Cancellation of Debt - Form 1099-C</vt:lpstr>
      <vt:lpstr>Questions</vt:lpstr>
      <vt:lpstr>Adjustments: Early Withdrawal Penalty </vt:lpstr>
      <vt:lpstr>Credits: Child Tax Credit</vt:lpstr>
      <vt:lpstr>Credits: Child Tax Credit – Two Credits</vt:lpstr>
      <vt:lpstr>Credits: Child Tax Credit Child of Divorced Parents</vt:lpstr>
      <vt:lpstr>Credits: Child and Dependent Care Credit</vt:lpstr>
      <vt:lpstr>Credits: Child and Dependent Care Credit</vt:lpstr>
      <vt:lpstr>Credits: Child and Dependent Care Credit</vt:lpstr>
      <vt:lpstr>Credits: Child and Dependent Care Credit - Caregiver</vt:lpstr>
      <vt:lpstr>Credit: Earned Income Credit (EIC)</vt:lpstr>
      <vt:lpstr>Credit: EIC - Amount of the Credit</vt:lpstr>
      <vt:lpstr>Questions</vt:lpstr>
      <vt:lpstr>Single Working Parent – NJ Considerations</vt:lpstr>
      <vt:lpstr>W2 Box 14 - Disability Private Plans (PPs)</vt:lpstr>
      <vt:lpstr>W2 Box 14 - Disability Private Plans (PPs)</vt:lpstr>
      <vt:lpstr>W2 Box 14 - Entering Private Plan Numbers</vt:lpstr>
      <vt:lpstr>FSA/HSA Distributions</vt:lpstr>
      <vt:lpstr>FSA/HSA Distributions</vt:lpstr>
      <vt:lpstr>Disability Pension</vt:lpstr>
      <vt:lpstr>Gambling Winnings: NJ Considerations</vt:lpstr>
      <vt:lpstr>Gambling Winnings: NJ Considerations</vt:lpstr>
      <vt:lpstr>Non-W2G Gambling Winnings: NJ Considerations</vt:lpstr>
      <vt:lpstr>Cancellation of Credit Card Debt</vt:lpstr>
      <vt:lpstr>EIC Considerations for NJ</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Working Parent</dc:title>
  <dc:creator/>
  <cp:lastModifiedBy/>
  <cp:revision>15</cp:revision>
  <dcterms:created xsi:type="dcterms:W3CDTF">2013-12-18T19:18:28Z</dcterms:created>
  <dcterms:modified xsi:type="dcterms:W3CDTF">2019-10-18T20:23:24Z</dcterms:modified>
</cp:coreProperties>
</file>